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8" r:id="rId2"/>
  </p:sldMasterIdLst>
  <p:notesMasterIdLst>
    <p:notesMasterId r:id="rId16"/>
  </p:notesMasterIdLst>
  <p:sldIdLst>
    <p:sldId id="257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</p:sldIdLst>
  <p:sldSz cx="9144000" cy="6858000" type="screen4x3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134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4AB0C7-2495-4297-8228-C911C73C8308}" type="datetimeFigureOut">
              <a:rPr lang="it-IT" smtClean="0"/>
              <a:t>08/08/2017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E96CB-0C2E-4533-9E4A-DF88D58A23E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152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4.bin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opertina + Imm GIAL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12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9" name="Rettangolo 28"/>
          <p:cNvSpPr/>
          <p:nvPr/>
        </p:nvSpPr>
        <p:spPr>
          <a:xfrm>
            <a:off x="4877991" y="4105202"/>
            <a:ext cx="4000500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706F6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ctrTitle" hasCustomPrompt="1"/>
          </p:nvPr>
        </p:nvSpPr>
        <p:spPr>
          <a:xfrm>
            <a:off x="4878221" y="836613"/>
            <a:ext cx="4000500" cy="23876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it-IT" dirty="0"/>
              <a:t>TITOLO SEZIONE</a:t>
            </a:r>
          </a:p>
        </p:txBody>
      </p:sp>
      <p:sp>
        <p:nvSpPr>
          <p:cNvPr id="25" name="Sottotitolo 2"/>
          <p:cNvSpPr>
            <a:spLocks noGrp="1"/>
          </p:cNvSpPr>
          <p:nvPr>
            <p:ph type="subTitle" idx="1" hasCustomPrompt="1"/>
          </p:nvPr>
        </p:nvSpPr>
        <p:spPr>
          <a:xfrm>
            <a:off x="4878221" y="3582922"/>
            <a:ext cx="4000500" cy="646331"/>
          </a:xfrm>
          <a:prstGeom prst="rect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l">
              <a:buNone/>
              <a:defRPr sz="1800" b="1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SOTTOTITOLO</a:t>
            </a:r>
          </a:p>
        </p:txBody>
      </p:sp>
      <p:cxnSp>
        <p:nvCxnSpPr>
          <p:cNvPr id="26" name="Connettore diritto 25"/>
          <p:cNvCxnSpPr/>
          <p:nvPr/>
        </p:nvCxnSpPr>
        <p:spPr>
          <a:xfrm flipV="1">
            <a:off x="4586097" y="3351198"/>
            <a:ext cx="4000500" cy="14381"/>
          </a:xfrm>
          <a:prstGeom prst="line">
            <a:avLst/>
          </a:prstGeom>
          <a:ln w="25400" cap="rnd"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diritto 26"/>
          <p:cNvCxnSpPr/>
          <p:nvPr/>
        </p:nvCxnSpPr>
        <p:spPr>
          <a:xfrm>
            <a:off x="4878221" y="5661025"/>
            <a:ext cx="4000500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Segnaposto testo 23"/>
          <p:cNvSpPr>
            <a:spLocks noGrp="1"/>
          </p:cNvSpPr>
          <p:nvPr>
            <p:ph type="body" sz="quarter" idx="13" hasCustomPrompt="1"/>
          </p:nvPr>
        </p:nvSpPr>
        <p:spPr>
          <a:xfrm>
            <a:off x="4877991" y="4321257"/>
            <a:ext cx="4000500" cy="72548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>
              <a:buNone/>
              <a:tabLst/>
              <a:defRPr lang="it-IT" sz="1350" dirty="0" smtClean="0">
                <a:solidFill>
                  <a:schemeClr val="tx1"/>
                </a:solidFill>
              </a:defRPr>
            </a:lvl1pPr>
          </a:lstStyle>
          <a:p>
            <a:pPr marL="171450" lvl="0" indent="-171450"/>
            <a:r>
              <a:rPr lang="it-IT" dirty="0"/>
              <a:t>NOTE</a:t>
            </a:r>
          </a:p>
        </p:txBody>
      </p:sp>
      <p:sp>
        <p:nvSpPr>
          <p:cNvPr id="31" name="Segnaposto immagine 30"/>
          <p:cNvSpPr>
            <a:spLocks noGrp="1"/>
          </p:cNvSpPr>
          <p:nvPr>
            <p:ph type="pic" sz="quarter" idx="14"/>
          </p:nvPr>
        </p:nvSpPr>
        <p:spPr>
          <a:xfrm>
            <a:off x="-230" y="0"/>
            <a:ext cx="4572000" cy="6858000"/>
          </a:xfrm>
          <a:prstGeom prst="rect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700"/>
            </a:lvl1pPr>
          </a:lstStyle>
          <a:p>
            <a:r>
              <a:rPr lang="it-IT"/>
              <a:t>Fare clic sull'icona per inserire un'immagine</a:t>
            </a:r>
          </a:p>
        </p:txBody>
      </p:sp>
      <p:pic>
        <p:nvPicPr>
          <p:cNvPr id="17" name="Immagine 16" descr="PI_logo_o_RGB_p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0466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19" name="Rettangolo 18"/>
          <p:cNvSpPr/>
          <p:nvPr/>
        </p:nvSpPr>
        <p:spPr>
          <a:xfrm>
            <a:off x="8586598" y="5433348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0" name="Rettangolo 19"/>
          <p:cNvSpPr/>
          <p:nvPr/>
        </p:nvSpPr>
        <p:spPr>
          <a:xfrm>
            <a:off x="8659606" y="6498206"/>
            <a:ext cx="484394" cy="359794"/>
          </a:xfrm>
          <a:prstGeom prst="rect">
            <a:avLst/>
          </a:prstGeom>
          <a:solidFill>
            <a:srgbClr val="707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4" name="Rettangolo 13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4877991" y="4105202"/>
            <a:ext cx="4000500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706F6F"/>
              </a:solidFill>
            </a:endParaRPr>
          </a:p>
        </p:txBody>
      </p:sp>
      <p:cxnSp>
        <p:nvCxnSpPr>
          <p:cNvPr id="18" name="Connettore diritto 17"/>
          <p:cNvCxnSpPr/>
          <p:nvPr/>
        </p:nvCxnSpPr>
        <p:spPr>
          <a:xfrm flipV="1">
            <a:off x="4586097" y="3351198"/>
            <a:ext cx="4000500" cy="14381"/>
          </a:xfrm>
          <a:prstGeom prst="line">
            <a:avLst/>
          </a:prstGeom>
          <a:ln w="2540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diritto 20"/>
          <p:cNvCxnSpPr/>
          <p:nvPr/>
        </p:nvCxnSpPr>
        <p:spPr>
          <a:xfrm>
            <a:off x="4878221" y="5661025"/>
            <a:ext cx="4000500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Immagine 22" descr="PI_logo_o_RGB_p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0466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24" name="Rettangolo 23"/>
          <p:cNvSpPr/>
          <p:nvPr/>
        </p:nvSpPr>
        <p:spPr>
          <a:xfrm>
            <a:off x="8586598" y="5433348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0" name="Rettangolo 29"/>
          <p:cNvSpPr/>
          <p:nvPr/>
        </p:nvSpPr>
        <p:spPr>
          <a:xfrm>
            <a:off x="8659606" y="6498206"/>
            <a:ext cx="484394" cy="359794"/>
          </a:xfrm>
          <a:prstGeom prst="rect">
            <a:avLst/>
          </a:prstGeom>
          <a:solidFill>
            <a:srgbClr val="707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5" hasCustomPrompt="1"/>
          </p:nvPr>
        </p:nvSpPr>
        <p:spPr>
          <a:xfrm>
            <a:off x="6423996" y="6497638"/>
            <a:ext cx="2162605" cy="360362"/>
          </a:xfrm>
          <a:solidFill>
            <a:schemeClr val="accent1"/>
          </a:solidFill>
          <a:ln>
            <a:noFill/>
          </a:ln>
        </p:spPr>
        <p:txBody>
          <a:bodyPr anchor="ctr">
            <a:noAutofit/>
          </a:bodyPr>
          <a:lstStyle>
            <a:lvl1pPr marL="0" indent="0">
              <a:buNone/>
              <a:defRPr sz="675"/>
            </a:lvl1pPr>
            <a:lvl2pPr marL="342900" indent="0">
              <a:buNone/>
              <a:defRPr sz="600"/>
            </a:lvl2pPr>
            <a:lvl3pPr marL="685800" indent="0">
              <a:buNone/>
              <a:defRPr sz="525"/>
            </a:lvl3pPr>
            <a:lvl4pPr marL="1028700" indent="0">
              <a:buNone/>
              <a:defRPr sz="450"/>
            </a:lvl4pPr>
            <a:lvl5pPr marL="1371600" indent="0">
              <a:buNone/>
              <a:defRPr sz="450"/>
            </a:lvl5pPr>
          </a:lstStyle>
          <a:p>
            <a:pPr lvl="0"/>
            <a:r>
              <a:rPr lang="it-IT" dirty="0"/>
              <a:t>Struttura 1° livello - Struttura 2° livello - Struttura 3° livello </a:t>
            </a:r>
          </a:p>
        </p:txBody>
      </p:sp>
      <p:sp>
        <p:nvSpPr>
          <p:cNvPr id="32" name="Rettangolo 31"/>
          <p:cNvSpPr/>
          <p:nvPr userDrawn="1"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3" name="Rettangolo 32"/>
          <p:cNvSpPr/>
          <p:nvPr userDrawn="1"/>
        </p:nvSpPr>
        <p:spPr>
          <a:xfrm>
            <a:off x="4819342" y="4105202"/>
            <a:ext cx="4122295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706F6F"/>
              </a:solidFill>
            </a:endParaRPr>
          </a:p>
        </p:txBody>
      </p:sp>
      <p:cxnSp>
        <p:nvCxnSpPr>
          <p:cNvPr id="34" name="Connettore diritto 33"/>
          <p:cNvCxnSpPr/>
          <p:nvPr userDrawn="1"/>
        </p:nvCxnSpPr>
        <p:spPr>
          <a:xfrm flipV="1">
            <a:off x="4586097" y="3351200"/>
            <a:ext cx="4000500" cy="14381"/>
          </a:xfrm>
          <a:prstGeom prst="line">
            <a:avLst/>
          </a:prstGeom>
          <a:ln w="2540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ttore diritto 34"/>
          <p:cNvCxnSpPr/>
          <p:nvPr userDrawn="1"/>
        </p:nvCxnSpPr>
        <p:spPr>
          <a:xfrm>
            <a:off x="4878221" y="5661025"/>
            <a:ext cx="4000500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ttangolo 36"/>
          <p:cNvSpPr/>
          <p:nvPr userDrawn="1"/>
        </p:nvSpPr>
        <p:spPr>
          <a:xfrm>
            <a:off x="8586598" y="5433348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8" name="Rettangolo 37"/>
          <p:cNvSpPr/>
          <p:nvPr userDrawn="1"/>
        </p:nvSpPr>
        <p:spPr>
          <a:xfrm>
            <a:off x="8659606" y="6497638"/>
            <a:ext cx="484394" cy="359794"/>
          </a:xfrm>
          <a:prstGeom prst="rect">
            <a:avLst/>
          </a:prstGeom>
          <a:solidFill>
            <a:srgbClr val="707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39" name="Immagine 38" descr="PI_logo_o_RGB_p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0465" y="6497638"/>
            <a:ext cx="1781708" cy="360362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5405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opertina GIAL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ttangolo 24"/>
          <p:cNvSpPr/>
          <p:nvPr/>
        </p:nvSpPr>
        <p:spPr>
          <a:xfrm>
            <a:off x="366735" y="3557228"/>
            <a:ext cx="7169663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100">
              <a:solidFill>
                <a:srgbClr val="706F6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66735" y="810926"/>
            <a:ext cx="7169663" cy="2387600"/>
          </a:xfrm>
        </p:spPr>
        <p:txBody>
          <a:bodyPr anchor="b">
            <a:noAutofit/>
          </a:bodyPr>
          <a:lstStyle>
            <a:lvl1pPr algn="l"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it-IT"/>
              <a:t>Fare clic per modificare lo stile del titolo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 hasCustomPrompt="1"/>
          </p:nvPr>
        </p:nvSpPr>
        <p:spPr>
          <a:xfrm>
            <a:off x="366735" y="3557231"/>
            <a:ext cx="7169663" cy="646331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 marL="0" indent="0" algn="l">
              <a:buNone/>
              <a:defRPr sz="1800" b="1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sottotitolo</a:t>
            </a:r>
          </a:p>
        </p:txBody>
      </p:sp>
      <p:cxnSp>
        <p:nvCxnSpPr>
          <p:cNvPr id="17" name="Connettore diritto 16"/>
          <p:cNvCxnSpPr/>
          <p:nvPr/>
        </p:nvCxnSpPr>
        <p:spPr>
          <a:xfrm>
            <a:off x="366735" y="3465226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diritto 17"/>
          <p:cNvCxnSpPr/>
          <p:nvPr/>
        </p:nvCxnSpPr>
        <p:spPr>
          <a:xfrm>
            <a:off x="366735" y="5113051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Segnaposto testo 23"/>
          <p:cNvSpPr>
            <a:spLocks noGrp="1"/>
          </p:cNvSpPr>
          <p:nvPr>
            <p:ph type="body" sz="quarter" idx="13" hasCustomPrompt="1"/>
          </p:nvPr>
        </p:nvSpPr>
        <p:spPr>
          <a:xfrm>
            <a:off x="366506" y="4295570"/>
            <a:ext cx="7169663" cy="72548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marL="0" indent="0">
              <a:buNone/>
              <a:tabLst/>
              <a:defRPr lang="it-IT" sz="1350" dirty="0" smtClean="0">
                <a:solidFill>
                  <a:schemeClr val="tx1"/>
                </a:solidFill>
              </a:defRPr>
            </a:lvl1pPr>
          </a:lstStyle>
          <a:p>
            <a:pPr marL="171450" lvl="0" indent="-171450"/>
            <a:r>
              <a:rPr lang="it-IT" dirty="0"/>
              <a:t>NOTE</a:t>
            </a:r>
          </a:p>
        </p:txBody>
      </p:sp>
      <p:cxnSp>
        <p:nvCxnSpPr>
          <p:cNvPr id="26" name="Connettore diritto 25"/>
          <p:cNvCxnSpPr/>
          <p:nvPr/>
        </p:nvCxnSpPr>
        <p:spPr>
          <a:xfrm>
            <a:off x="-1" y="3304055"/>
            <a:ext cx="8586598" cy="0"/>
          </a:xfrm>
          <a:prstGeom prst="line">
            <a:avLst/>
          </a:prstGeom>
          <a:ln w="50800" cap="flat">
            <a:solidFill>
              <a:schemeClr val="accent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ttangolo 33"/>
          <p:cNvSpPr/>
          <p:nvPr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rgbClr val="EFD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35" name="Immagine 34" descr="PI_logo_o_RGB_p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3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37" name="Rettangolo 36"/>
          <p:cNvSpPr/>
          <p:nvPr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14" name="Connettore diritto 13"/>
          <p:cNvCxnSpPr/>
          <p:nvPr/>
        </p:nvCxnSpPr>
        <p:spPr>
          <a:xfrm>
            <a:off x="8658417" y="330405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ttangolo 14"/>
          <p:cNvSpPr/>
          <p:nvPr/>
        </p:nvSpPr>
        <p:spPr>
          <a:xfrm>
            <a:off x="366735" y="3557228"/>
            <a:ext cx="7169663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100">
              <a:solidFill>
                <a:srgbClr val="706F6F"/>
              </a:solidFill>
            </a:endParaRPr>
          </a:p>
        </p:txBody>
      </p:sp>
      <p:cxnSp>
        <p:nvCxnSpPr>
          <p:cNvPr id="16" name="Connettore diritto 15"/>
          <p:cNvCxnSpPr/>
          <p:nvPr/>
        </p:nvCxnSpPr>
        <p:spPr>
          <a:xfrm>
            <a:off x="366735" y="3465226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diritto 18"/>
          <p:cNvCxnSpPr/>
          <p:nvPr/>
        </p:nvCxnSpPr>
        <p:spPr>
          <a:xfrm>
            <a:off x="366735" y="5113051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diritto 19"/>
          <p:cNvCxnSpPr/>
          <p:nvPr/>
        </p:nvCxnSpPr>
        <p:spPr>
          <a:xfrm>
            <a:off x="-1" y="3304055"/>
            <a:ext cx="8586598" cy="0"/>
          </a:xfrm>
          <a:prstGeom prst="line">
            <a:avLst/>
          </a:prstGeom>
          <a:ln w="50800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ttangolo 20"/>
          <p:cNvSpPr/>
          <p:nvPr/>
        </p:nvSpPr>
        <p:spPr>
          <a:xfrm>
            <a:off x="2397570" y="6498218"/>
            <a:ext cx="6189028" cy="3597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2" name="Rettangolo 21"/>
          <p:cNvSpPr/>
          <p:nvPr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rgbClr val="EFD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23" name="Immagine 22" descr="PI_logo_o_RGB_p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3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27" name="Rettangolo 26"/>
          <p:cNvSpPr/>
          <p:nvPr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29" name="Connettore diritto 28"/>
          <p:cNvCxnSpPr/>
          <p:nvPr/>
        </p:nvCxnSpPr>
        <p:spPr>
          <a:xfrm>
            <a:off x="8658417" y="330405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Segnaposto testo 3"/>
          <p:cNvSpPr>
            <a:spLocks noGrp="1"/>
          </p:cNvSpPr>
          <p:nvPr>
            <p:ph type="body" sz="quarter" idx="15" hasCustomPrompt="1"/>
          </p:nvPr>
        </p:nvSpPr>
        <p:spPr>
          <a:xfrm>
            <a:off x="2397570" y="6497638"/>
            <a:ext cx="6189218" cy="360362"/>
          </a:xfrm>
        </p:spPr>
        <p:txBody>
          <a:bodyPr anchor="ctr">
            <a:noAutofit/>
          </a:bodyPr>
          <a:lstStyle>
            <a:lvl1pPr marL="0" indent="0">
              <a:buNone/>
              <a:defRPr sz="675"/>
            </a:lvl1pPr>
            <a:lvl2pPr marL="342900" indent="0">
              <a:buNone/>
              <a:defRPr sz="600"/>
            </a:lvl2pPr>
            <a:lvl3pPr marL="685800" indent="0">
              <a:buNone/>
              <a:defRPr sz="525"/>
            </a:lvl3pPr>
            <a:lvl4pPr marL="1028700" indent="0">
              <a:buNone/>
              <a:defRPr sz="450"/>
            </a:lvl4pPr>
            <a:lvl5pPr marL="1371600" indent="0">
              <a:buNone/>
              <a:defRPr sz="450"/>
            </a:lvl5pPr>
          </a:lstStyle>
          <a:p>
            <a:pPr lvl="0"/>
            <a:r>
              <a:rPr lang="it-IT" dirty="0"/>
              <a:t>Struttura 1° livello - Struttura 2° livello - Struttura 3° livello </a:t>
            </a:r>
          </a:p>
        </p:txBody>
      </p:sp>
      <p:sp>
        <p:nvSpPr>
          <p:cNvPr id="31" name="Rettangolo 30"/>
          <p:cNvSpPr/>
          <p:nvPr userDrawn="1"/>
        </p:nvSpPr>
        <p:spPr>
          <a:xfrm>
            <a:off x="366735" y="3557228"/>
            <a:ext cx="7169663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100">
              <a:solidFill>
                <a:srgbClr val="706F6F"/>
              </a:solidFill>
            </a:endParaRPr>
          </a:p>
        </p:txBody>
      </p:sp>
      <p:cxnSp>
        <p:nvCxnSpPr>
          <p:cNvPr id="32" name="Connettore diritto 31"/>
          <p:cNvCxnSpPr/>
          <p:nvPr userDrawn="1"/>
        </p:nvCxnSpPr>
        <p:spPr>
          <a:xfrm>
            <a:off x="366735" y="3465226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ttore diritto 35"/>
          <p:cNvCxnSpPr/>
          <p:nvPr userDrawn="1"/>
        </p:nvCxnSpPr>
        <p:spPr>
          <a:xfrm>
            <a:off x="366735" y="5113051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ttore diritto 38"/>
          <p:cNvCxnSpPr/>
          <p:nvPr userDrawn="1"/>
        </p:nvCxnSpPr>
        <p:spPr>
          <a:xfrm>
            <a:off x="-1" y="3304055"/>
            <a:ext cx="8586598" cy="0"/>
          </a:xfrm>
          <a:prstGeom prst="line">
            <a:avLst/>
          </a:prstGeom>
          <a:ln w="50800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ttangolo 39"/>
          <p:cNvSpPr/>
          <p:nvPr userDrawn="1"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rgbClr val="EFD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1" name="Rettangolo 40"/>
          <p:cNvSpPr/>
          <p:nvPr userDrawn="1"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43" name="Connettore diritto 42"/>
          <p:cNvCxnSpPr/>
          <p:nvPr userDrawn="1"/>
        </p:nvCxnSpPr>
        <p:spPr>
          <a:xfrm>
            <a:off x="8658417" y="330405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Immagine 43" descr="PI_logo_o_RGB_p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2" y="6497638"/>
            <a:ext cx="1781708" cy="357988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4" name="Segnaposto numero diapositiva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87FA73C-A7EE-4241-A631-441DFD16C2EB}" type="slidenum">
              <a:rPr lang="it-IT" smtClean="0">
                <a:solidFill>
                  <a:prstClr val="white"/>
                </a:solidFill>
              </a:rPr>
              <a:pPr/>
              <a:t>‹N›</a:t>
            </a:fld>
            <a:endParaRPr lang="it-IT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19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magine Pagina Inte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immagine 4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3000" baseline="0"/>
            </a:lvl1pPr>
          </a:lstStyle>
          <a:p>
            <a:r>
              <a:rPr lang="it-IT" dirty="0"/>
              <a:t>IMMAGINE A PAGINA INTERA</a:t>
            </a:r>
          </a:p>
          <a:p>
            <a:r>
              <a:rPr lang="it-IT" dirty="0"/>
              <a:t>Cliccare per inserire</a:t>
            </a:r>
          </a:p>
        </p:txBody>
      </p:sp>
    </p:spTree>
    <p:extLst>
      <p:ext uri="{BB962C8B-B14F-4D97-AF65-F5344CB8AC3E}">
        <p14:creationId xmlns:p14="http://schemas.microsoft.com/office/powerpoint/2010/main" val="397561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STD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ggetto 4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9617945"/>
              </p:ext>
            </p:extLst>
          </p:nvPr>
        </p:nvGraphicFramePr>
        <p:xfrm>
          <a:off x="1589" y="159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Diapositiva think-cell" r:id="rId4" imgW="270" imgH="270" progId="TCLayout.ActiveDocument.1">
                  <p:embed/>
                </p:oleObj>
              </mc:Choice>
              <mc:Fallback>
                <p:oleObj name="Diapositiva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9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87582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7" name="Segnaposto testo 16"/>
          <p:cNvSpPr>
            <a:spLocks noGrp="1"/>
          </p:cNvSpPr>
          <p:nvPr>
            <p:ph type="body" sz="quarter" idx="14"/>
          </p:nvPr>
        </p:nvSpPr>
        <p:spPr>
          <a:xfrm>
            <a:off x="278608" y="1016004"/>
            <a:ext cx="8586788" cy="5097463"/>
          </a:xfrm>
          <a:prstGeom prst="rect">
            <a:avLst/>
          </a:prstGeom>
          <a:ln w="25400" cap="rnd"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buClr>
                <a:srgbClr val="707173"/>
              </a:buClr>
              <a:defRPr lang="it-IT" sz="1500" dirty="0" smtClean="0"/>
            </a:lvl1pPr>
            <a:lvl2pPr>
              <a:buClr>
                <a:srgbClr val="707173"/>
              </a:buClr>
              <a:defRPr lang="it-IT" sz="1350" dirty="0" smtClean="0"/>
            </a:lvl2pPr>
            <a:lvl3pPr marL="807244" indent="-121444">
              <a:buClr>
                <a:srgbClr val="707173"/>
              </a:buClr>
              <a:defRPr lang="it-IT" sz="1200" dirty="0" smtClean="0"/>
            </a:lvl3pPr>
            <a:lvl4pPr marL="1143000" indent="-114300">
              <a:buClr>
                <a:srgbClr val="707173"/>
              </a:buClr>
              <a:defRPr lang="it-IT" sz="1050" dirty="0" smtClean="0"/>
            </a:lvl4pPr>
            <a:lvl5pPr marL="1478756" indent="-107156">
              <a:buClr>
                <a:srgbClr val="707173"/>
              </a:buClr>
              <a:defRPr lang="it-IT" sz="1050" dirty="0"/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 dirty="0"/>
          </a:p>
        </p:txBody>
      </p:sp>
      <p:sp>
        <p:nvSpPr>
          <p:cNvPr id="25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</p:spTree>
    <p:extLst>
      <p:ext uri="{BB962C8B-B14F-4D97-AF65-F5344CB8AC3E}">
        <p14:creationId xmlns:p14="http://schemas.microsoft.com/office/powerpoint/2010/main" val="163651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STD Testo 2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5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24"/>
          </p:nvPr>
        </p:nvSpPr>
        <p:spPr>
          <a:xfrm>
            <a:off x="278606" y="1016004"/>
            <a:ext cx="4221956" cy="509746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testo 5"/>
          <p:cNvSpPr>
            <a:spLocks noGrp="1"/>
          </p:cNvSpPr>
          <p:nvPr>
            <p:ph type="body" sz="quarter" idx="25"/>
          </p:nvPr>
        </p:nvSpPr>
        <p:spPr>
          <a:xfrm>
            <a:off x="4643438" y="1016004"/>
            <a:ext cx="4221956" cy="509746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29450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Testo + Imm. d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egnaposto immagine 26"/>
          <p:cNvSpPr>
            <a:spLocks noGrp="1"/>
          </p:cNvSpPr>
          <p:nvPr>
            <p:ph type="pic" sz="quarter" idx="16"/>
          </p:nvPr>
        </p:nvSpPr>
        <p:spPr>
          <a:xfrm>
            <a:off x="4643441" y="1016004"/>
            <a:ext cx="4195763" cy="50974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vert="horz" lIns="0" tIns="45720" rIns="0" bIns="45720" rtlCol="0" anchor="t">
            <a:normAutofit/>
          </a:bodyPr>
          <a:lstStyle>
            <a:lvl1pPr marL="0" indent="0" algn="l">
              <a:buNone/>
              <a:defRPr lang="it-IT"/>
            </a:lvl1pPr>
          </a:lstStyle>
          <a:p>
            <a:pPr lvl="0"/>
            <a:r>
              <a:rPr lang="it-IT"/>
              <a:t>Fare clic sull'icona per inserire un'immagine</a:t>
            </a:r>
            <a:endParaRPr lang="it-IT" dirty="0"/>
          </a:p>
        </p:txBody>
      </p:sp>
      <p:sp>
        <p:nvSpPr>
          <p:cNvPr id="20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21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8"/>
          </p:nvPr>
        </p:nvSpPr>
        <p:spPr>
          <a:xfrm>
            <a:off x="278606" y="2066925"/>
            <a:ext cx="4221956" cy="303847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0145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Testo + Imm. s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egnaposto immagine 14"/>
          <p:cNvSpPr>
            <a:spLocks noGrp="1"/>
          </p:cNvSpPr>
          <p:nvPr>
            <p:ph type="pic" sz="quarter" idx="16"/>
          </p:nvPr>
        </p:nvSpPr>
        <p:spPr>
          <a:xfrm>
            <a:off x="278606" y="1016004"/>
            <a:ext cx="4221956" cy="50974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anchor="t"/>
          <a:lstStyle>
            <a:lvl1pPr marL="0" indent="0" algn="l">
              <a:buNone/>
              <a:defRPr/>
            </a:lvl1pPr>
          </a:lstStyle>
          <a:p>
            <a:r>
              <a:rPr lang="it-IT"/>
              <a:t>Fare clic sull'icona per inserire un'immagine</a:t>
            </a:r>
            <a:endParaRPr lang="it-IT" dirty="0"/>
          </a:p>
        </p:txBody>
      </p:sp>
      <p:sp>
        <p:nvSpPr>
          <p:cNvPr id="14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6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8"/>
          </p:nvPr>
        </p:nvSpPr>
        <p:spPr>
          <a:xfrm>
            <a:off x="4643438" y="2076449"/>
            <a:ext cx="4221956" cy="2905125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323366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GRAFICO +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egnaposto grafico 14"/>
          <p:cNvSpPr>
            <a:spLocks noGrp="1"/>
          </p:cNvSpPr>
          <p:nvPr>
            <p:ph type="chart" sz="quarter" idx="16"/>
          </p:nvPr>
        </p:nvSpPr>
        <p:spPr>
          <a:xfrm>
            <a:off x="278610" y="1016004"/>
            <a:ext cx="5929313" cy="5097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it-IT"/>
              <a:t>Fare clic sull'icona per inserire un grafico</a:t>
            </a:r>
            <a:endParaRPr lang="it-IT" dirty="0"/>
          </a:p>
        </p:txBody>
      </p:sp>
      <p:sp>
        <p:nvSpPr>
          <p:cNvPr id="11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2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8"/>
          </p:nvPr>
        </p:nvSpPr>
        <p:spPr>
          <a:xfrm>
            <a:off x="6350794" y="1609725"/>
            <a:ext cx="2491754" cy="3905250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346264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TABELLA +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abella 3"/>
          <p:cNvSpPr>
            <a:spLocks noGrp="1"/>
          </p:cNvSpPr>
          <p:nvPr>
            <p:ph type="tbl" sz="quarter" idx="20"/>
          </p:nvPr>
        </p:nvSpPr>
        <p:spPr>
          <a:xfrm>
            <a:off x="278610" y="1016004"/>
            <a:ext cx="5929313" cy="5097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it-IT"/>
              <a:t>Fare clic sull'icona per inserire una tabella</a:t>
            </a:r>
            <a:endParaRPr lang="it-IT" dirty="0"/>
          </a:p>
        </p:txBody>
      </p:sp>
      <p:sp>
        <p:nvSpPr>
          <p:cNvPr id="11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2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18,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22"/>
          </p:nvPr>
        </p:nvSpPr>
        <p:spPr>
          <a:xfrm>
            <a:off x="6350794" y="1609725"/>
            <a:ext cx="2514600" cy="3924300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175022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1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18,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</p:spTree>
    <p:extLst>
      <p:ext uri="{BB962C8B-B14F-4D97-AF65-F5344CB8AC3E}">
        <p14:creationId xmlns:p14="http://schemas.microsoft.com/office/powerpoint/2010/main" val="410436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ANC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" y="628650"/>
            <a:ext cx="91440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1" y="628650"/>
            <a:ext cx="91440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5" name="Rettangolo 4"/>
          <p:cNvSpPr/>
          <p:nvPr userDrawn="1"/>
        </p:nvSpPr>
        <p:spPr>
          <a:xfrm>
            <a:off x="1" y="628650"/>
            <a:ext cx="91440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08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IANC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" y="628650"/>
            <a:ext cx="7250906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0"/>
          </p:nvPr>
        </p:nvSpPr>
        <p:spPr>
          <a:xfrm>
            <a:off x="8658418" y="6498217"/>
            <a:ext cx="484394" cy="359791"/>
          </a:xfrm>
          <a:prstGeom prst="rect">
            <a:avLst/>
          </a:prstGeom>
        </p:spPr>
        <p:txBody>
          <a:bodyPr/>
          <a:lstStyle/>
          <a:p>
            <a:fld id="{B87FA73C-A7EE-4241-A631-441DFD16C2EB}" type="slidenum">
              <a:rPr lang="it-IT" smtClean="0">
                <a:solidFill>
                  <a:prstClr val="white"/>
                </a:solidFill>
              </a:rPr>
              <a:pPr/>
              <a:t>‹N›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5" y="0"/>
            <a:ext cx="9143999" cy="6858000"/>
          </a:xfrm>
          <a:prstGeom prst="rect">
            <a:avLst/>
          </a:prstGeom>
          <a:solidFill>
            <a:srgbClr val="EEDC1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5" name="Immagine 4" descr="pi_rgb_nobkgd.ep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55" y="2854725"/>
            <a:ext cx="3009899" cy="810177"/>
          </a:xfrm>
          <a:prstGeom prst="rect">
            <a:avLst/>
          </a:prstGeom>
        </p:spPr>
      </p:pic>
      <p:pic>
        <p:nvPicPr>
          <p:cNvPr id="6" name="Immagine 5" descr="social_poste.ep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089" y="3858047"/>
            <a:ext cx="1557826" cy="238646"/>
          </a:xfrm>
          <a:prstGeom prst="rect">
            <a:avLst/>
          </a:prstGeom>
        </p:spPr>
      </p:pic>
      <p:sp>
        <p:nvSpPr>
          <p:cNvPr id="8" name="Segnaposto testo 7"/>
          <p:cNvSpPr>
            <a:spLocks noGrp="1"/>
          </p:cNvSpPr>
          <p:nvPr>
            <p:ph type="body" sz="quarter" idx="11" hasCustomPrompt="1"/>
          </p:nvPr>
        </p:nvSpPr>
        <p:spPr>
          <a:xfrm>
            <a:off x="1762125" y="5588009"/>
            <a:ext cx="5619750" cy="525463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100" baseline="0"/>
            </a:lvl1pPr>
          </a:lstStyle>
          <a:p>
            <a:pPr lvl="0"/>
            <a:r>
              <a:rPr lang="it-IT" dirty="0"/>
              <a:t>Rispetta l’ambiente: NON MI STAMPARE </a:t>
            </a:r>
          </a:p>
        </p:txBody>
      </p:sp>
      <p:sp>
        <p:nvSpPr>
          <p:cNvPr id="9" name="Rettangolo 8"/>
          <p:cNvSpPr/>
          <p:nvPr/>
        </p:nvSpPr>
        <p:spPr>
          <a:xfrm>
            <a:off x="1" y="628650"/>
            <a:ext cx="7250906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5" y="0"/>
            <a:ext cx="9143999" cy="6858000"/>
          </a:xfrm>
          <a:prstGeom prst="rect">
            <a:avLst/>
          </a:prstGeom>
          <a:solidFill>
            <a:srgbClr val="EEDC1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11" name="Immagine 10" descr="pi_rgb_nobkgd.ep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55" y="2854725"/>
            <a:ext cx="3009899" cy="810177"/>
          </a:xfrm>
          <a:prstGeom prst="rect">
            <a:avLst/>
          </a:prstGeom>
        </p:spPr>
      </p:pic>
      <p:pic>
        <p:nvPicPr>
          <p:cNvPr id="12" name="Immagine 11" descr="social_poste.ep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089" y="3858047"/>
            <a:ext cx="1557826" cy="238646"/>
          </a:xfrm>
          <a:prstGeom prst="rect">
            <a:avLst/>
          </a:prstGeom>
        </p:spPr>
      </p:pic>
      <p:sp>
        <p:nvSpPr>
          <p:cNvPr id="13" name="Rettangolo 12"/>
          <p:cNvSpPr/>
          <p:nvPr userDrawn="1"/>
        </p:nvSpPr>
        <p:spPr>
          <a:xfrm>
            <a:off x="1" y="628650"/>
            <a:ext cx="7250906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4" name="Rettangolo 13"/>
          <p:cNvSpPr/>
          <p:nvPr userDrawn="1"/>
        </p:nvSpPr>
        <p:spPr>
          <a:xfrm>
            <a:off x="6" y="0"/>
            <a:ext cx="9143999" cy="6858000"/>
          </a:xfrm>
          <a:prstGeom prst="rect">
            <a:avLst/>
          </a:prstGeom>
          <a:solidFill>
            <a:srgbClr val="EEDC1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15" name="Immagine 14" descr="pi_rgb_nobkgd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627" y="2780357"/>
            <a:ext cx="4076753" cy="812902"/>
          </a:xfrm>
          <a:prstGeom prst="rect">
            <a:avLst/>
          </a:prstGeom>
        </p:spPr>
      </p:pic>
      <p:pic>
        <p:nvPicPr>
          <p:cNvPr id="16" name="Immagine 15" descr="social_poste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134" y="3783686"/>
            <a:ext cx="2109730" cy="239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49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opertina + Imm GIAL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12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9" name="Rettangolo 28"/>
          <p:cNvSpPr/>
          <p:nvPr/>
        </p:nvSpPr>
        <p:spPr>
          <a:xfrm>
            <a:off x="4877991" y="4105202"/>
            <a:ext cx="4000500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706F6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ctrTitle" hasCustomPrompt="1"/>
          </p:nvPr>
        </p:nvSpPr>
        <p:spPr>
          <a:xfrm>
            <a:off x="4878221" y="836613"/>
            <a:ext cx="4000500" cy="23876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it-IT" dirty="0"/>
              <a:t>TITOLO SEZIONE</a:t>
            </a:r>
          </a:p>
        </p:txBody>
      </p:sp>
      <p:sp>
        <p:nvSpPr>
          <p:cNvPr id="25" name="Sottotitolo 2"/>
          <p:cNvSpPr>
            <a:spLocks noGrp="1"/>
          </p:cNvSpPr>
          <p:nvPr>
            <p:ph type="subTitle" idx="1" hasCustomPrompt="1"/>
          </p:nvPr>
        </p:nvSpPr>
        <p:spPr>
          <a:xfrm>
            <a:off x="4878221" y="3582922"/>
            <a:ext cx="4000500" cy="646331"/>
          </a:xfrm>
          <a:prstGeom prst="rect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l">
              <a:buNone/>
              <a:defRPr sz="1800" b="1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SOTTOTITOLO</a:t>
            </a:r>
          </a:p>
        </p:txBody>
      </p:sp>
      <p:cxnSp>
        <p:nvCxnSpPr>
          <p:cNvPr id="26" name="Connettore diritto 25"/>
          <p:cNvCxnSpPr/>
          <p:nvPr/>
        </p:nvCxnSpPr>
        <p:spPr>
          <a:xfrm flipV="1">
            <a:off x="4586097" y="3351198"/>
            <a:ext cx="4000500" cy="14381"/>
          </a:xfrm>
          <a:prstGeom prst="line">
            <a:avLst/>
          </a:prstGeom>
          <a:ln w="25400" cap="rnd"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diritto 26"/>
          <p:cNvCxnSpPr/>
          <p:nvPr/>
        </p:nvCxnSpPr>
        <p:spPr>
          <a:xfrm>
            <a:off x="4878221" y="5661025"/>
            <a:ext cx="4000500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Segnaposto testo 23"/>
          <p:cNvSpPr>
            <a:spLocks noGrp="1"/>
          </p:cNvSpPr>
          <p:nvPr>
            <p:ph type="body" sz="quarter" idx="13" hasCustomPrompt="1"/>
          </p:nvPr>
        </p:nvSpPr>
        <p:spPr>
          <a:xfrm>
            <a:off x="4877991" y="4321257"/>
            <a:ext cx="4000500" cy="72548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>
              <a:buNone/>
              <a:tabLst/>
              <a:defRPr lang="it-IT" sz="1350" dirty="0" smtClean="0">
                <a:solidFill>
                  <a:schemeClr val="tx1"/>
                </a:solidFill>
              </a:defRPr>
            </a:lvl1pPr>
          </a:lstStyle>
          <a:p>
            <a:pPr marL="171450" lvl="0" indent="-171450"/>
            <a:r>
              <a:rPr lang="it-IT" dirty="0"/>
              <a:t>NOTE</a:t>
            </a:r>
          </a:p>
        </p:txBody>
      </p:sp>
      <p:sp>
        <p:nvSpPr>
          <p:cNvPr id="31" name="Segnaposto immagine 30"/>
          <p:cNvSpPr>
            <a:spLocks noGrp="1"/>
          </p:cNvSpPr>
          <p:nvPr>
            <p:ph type="pic" sz="quarter" idx="14"/>
          </p:nvPr>
        </p:nvSpPr>
        <p:spPr>
          <a:xfrm>
            <a:off x="-230" y="0"/>
            <a:ext cx="4572000" cy="6858000"/>
          </a:xfrm>
          <a:prstGeom prst="rect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700"/>
            </a:lvl1pPr>
          </a:lstStyle>
          <a:p>
            <a:r>
              <a:rPr lang="it-IT"/>
              <a:t>Fare clic sull'icona per inserire un'immagine</a:t>
            </a:r>
          </a:p>
        </p:txBody>
      </p:sp>
      <p:pic>
        <p:nvPicPr>
          <p:cNvPr id="17" name="Immagine 16" descr="PI_logo_o_RGB_p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0466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19" name="Rettangolo 18"/>
          <p:cNvSpPr/>
          <p:nvPr/>
        </p:nvSpPr>
        <p:spPr>
          <a:xfrm>
            <a:off x="8586598" y="5433348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0" name="Rettangolo 19"/>
          <p:cNvSpPr/>
          <p:nvPr/>
        </p:nvSpPr>
        <p:spPr>
          <a:xfrm>
            <a:off x="8659606" y="6498206"/>
            <a:ext cx="484394" cy="359794"/>
          </a:xfrm>
          <a:prstGeom prst="rect">
            <a:avLst/>
          </a:prstGeom>
          <a:solidFill>
            <a:srgbClr val="707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4" name="Rettangolo 13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4877991" y="4105202"/>
            <a:ext cx="4000500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706F6F"/>
              </a:solidFill>
            </a:endParaRPr>
          </a:p>
        </p:txBody>
      </p:sp>
      <p:cxnSp>
        <p:nvCxnSpPr>
          <p:cNvPr id="18" name="Connettore diritto 17"/>
          <p:cNvCxnSpPr/>
          <p:nvPr/>
        </p:nvCxnSpPr>
        <p:spPr>
          <a:xfrm flipV="1">
            <a:off x="4586097" y="3351198"/>
            <a:ext cx="4000500" cy="14381"/>
          </a:xfrm>
          <a:prstGeom prst="line">
            <a:avLst/>
          </a:prstGeom>
          <a:ln w="2540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diritto 20"/>
          <p:cNvCxnSpPr/>
          <p:nvPr/>
        </p:nvCxnSpPr>
        <p:spPr>
          <a:xfrm>
            <a:off x="4878221" y="5661025"/>
            <a:ext cx="4000500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Immagine 22" descr="PI_logo_o_RGB_p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0466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24" name="Rettangolo 23"/>
          <p:cNvSpPr/>
          <p:nvPr/>
        </p:nvSpPr>
        <p:spPr>
          <a:xfrm>
            <a:off x="8586598" y="5433348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0" name="Rettangolo 29"/>
          <p:cNvSpPr/>
          <p:nvPr/>
        </p:nvSpPr>
        <p:spPr>
          <a:xfrm>
            <a:off x="8659606" y="6498206"/>
            <a:ext cx="484394" cy="359794"/>
          </a:xfrm>
          <a:prstGeom prst="rect">
            <a:avLst/>
          </a:prstGeom>
          <a:solidFill>
            <a:srgbClr val="707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5" hasCustomPrompt="1"/>
          </p:nvPr>
        </p:nvSpPr>
        <p:spPr>
          <a:xfrm>
            <a:off x="6423996" y="6497638"/>
            <a:ext cx="2162605" cy="360362"/>
          </a:xfrm>
          <a:solidFill>
            <a:schemeClr val="accent1"/>
          </a:solidFill>
          <a:ln>
            <a:noFill/>
          </a:ln>
        </p:spPr>
        <p:txBody>
          <a:bodyPr anchor="ctr">
            <a:noAutofit/>
          </a:bodyPr>
          <a:lstStyle>
            <a:lvl1pPr marL="0" indent="0">
              <a:buNone/>
              <a:defRPr sz="675"/>
            </a:lvl1pPr>
            <a:lvl2pPr marL="342900" indent="0">
              <a:buNone/>
              <a:defRPr sz="600"/>
            </a:lvl2pPr>
            <a:lvl3pPr marL="685800" indent="0">
              <a:buNone/>
              <a:defRPr sz="525"/>
            </a:lvl3pPr>
            <a:lvl4pPr marL="1028700" indent="0">
              <a:buNone/>
              <a:defRPr sz="450"/>
            </a:lvl4pPr>
            <a:lvl5pPr marL="1371600" indent="0">
              <a:buNone/>
              <a:defRPr sz="450"/>
            </a:lvl5pPr>
          </a:lstStyle>
          <a:p>
            <a:pPr lvl="0"/>
            <a:r>
              <a:rPr lang="it-IT" dirty="0"/>
              <a:t>Struttura 1° livello - Struttura 2° livello - Struttura 3° livello </a:t>
            </a:r>
          </a:p>
        </p:txBody>
      </p:sp>
      <p:sp>
        <p:nvSpPr>
          <p:cNvPr id="32" name="Rettangolo 31"/>
          <p:cNvSpPr/>
          <p:nvPr userDrawn="1"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3" name="Rettangolo 32"/>
          <p:cNvSpPr/>
          <p:nvPr userDrawn="1"/>
        </p:nvSpPr>
        <p:spPr>
          <a:xfrm>
            <a:off x="4819342" y="4105202"/>
            <a:ext cx="4122295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706F6F"/>
              </a:solidFill>
            </a:endParaRPr>
          </a:p>
        </p:txBody>
      </p:sp>
      <p:cxnSp>
        <p:nvCxnSpPr>
          <p:cNvPr id="34" name="Connettore diritto 33"/>
          <p:cNvCxnSpPr/>
          <p:nvPr userDrawn="1"/>
        </p:nvCxnSpPr>
        <p:spPr>
          <a:xfrm flipV="1">
            <a:off x="4586097" y="3351200"/>
            <a:ext cx="4000500" cy="14381"/>
          </a:xfrm>
          <a:prstGeom prst="line">
            <a:avLst/>
          </a:prstGeom>
          <a:ln w="25400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ttore diritto 34"/>
          <p:cNvCxnSpPr/>
          <p:nvPr userDrawn="1"/>
        </p:nvCxnSpPr>
        <p:spPr>
          <a:xfrm>
            <a:off x="4878221" y="5661025"/>
            <a:ext cx="4000500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ttangolo 36"/>
          <p:cNvSpPr/>
          <p:nvPr userDrawn="1"/>
        </p:nvSpPr>
        <p:spPr>
          <a:xfrm>
            <a:off x="8586598" y="5433348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8" name="Rettangolo 37"/>
          <p:cNvSpPr/>
          <p:nvPr userDrawn="1"/>
        </p:nvSpPr>
        <p:spPr>
          <a:xfrm>
            <a:off x="8659606" y="6497638"/>
            <a:ext cx="484394" cy="359794"/>
          </a:xfrm>
          <a:prstGeom prst="rect">
            <a:avLst/>
          </a:prstGeom>
          <a:solidFill>
            <a:srgbClr val="707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39" name="Immagine 38" descr="PI_logo_o_RGB_p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0465" y="6497638"/>
            <a:ext cx="1781708" cy="360362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6165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opertina GIAL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ttangolo 24"/>
          <p:cNvSpPr/>
          <p:nvPr/>
        </p:nvSpPr>
        <p:spPr>
          <a:xfrm>
            <a:off x="366735" y="3557228"/>
            <a:ext cx="7169663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100">
              <a:solidFill>
                <a:srgbClr val="706F6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66735" y="810926"/>
            <a:ext cx="7169663" cy="2387600"/>
          </a:xfrm>
        </p:spPr>
        <p:txBody>
          <a:bodyPr anchor="b">
            <a:noAutofit/>
          </a:bodyPr>
          <a:lstStyle>
            <a:lvl1pPr algn="l"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it-IT"/>
              <a:t>Fare clic per modificare lo stile del titolo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 hasCustomPrompt="1"/>
          </p:nvPr>
        </p:nvSpPr>
        <p:spPr>
          <a:xfrm>
            <a:off x="366735" y="3557231"/>
            <a:ext cx="7169663" cy="646331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 marL="0" indent="0" algn="l">
              <a:buNone/>
              <a:defRPr sz="1800" b="1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sottotitolo</a:t>
            </a:r>
          </a:p>
        </p:txBody>
      </p:sp>
      <p:cxnSp>
        <p:nvCxnSpPr>
          <p:cNvPr id="17" name="Connettore diritto 16"/>
          <p:cNvCxnSpPr/>
          <p:nvPr/>
        </p:nvCxnSpPr>
        <p:spPr>
          <a:xfrm>
            <a:off x="366735" y="3465226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diritto 17"/>
          <p:cNvCxnSpPr/>
          <p:nvPr/>
        </p:nvCxnSpPr>
        <p:spPr>
          <a:xfrm>
            <a:off x="366735" y="5113051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Segnaposto testo 23"/>
          <p:cNvSpPr>
            <a:spLocks noGrp="1"/>
          </p:cNvSpPr>
          <p:nvPr>
            <p:ph type="body" sz="quarter" idx="13" hasCustomPrompt="1"/>
          </p:nvPr>
        </p:nvSpPr>
        <p:spPr>
          <a:xfrm>
            <a:off x="366506" y="4295570"/>
            <a:ext cx="7169663" cy="72548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marL="0" indent="0">
              <a:buNone/>
              <a:tabLst/>
              <a:defRPr lang="it-IT" sz="1350" dirty="0" smtClean="0">
                <a:solidFill>
                  <a:schemeClr val="tx1"/>
                </a:solidFill>
              </a:defRPr>
            </a:lvl1pPr>
          </a:lstStyle>
          <a:p>
            <a:pPr marL="171450" lvl="0" indent="-171450"/>
            <a:r>
              <a:rPr lang="it-IT" dirty="0"/>
              <a:t>NOTE</a:t>
            </a:r>
          </a:p>
        </p:txBody>
      </p:sp>
      <p:cxnSp>
        <p:nvCxnSpPr>
          <p:cNvPr id="26" name="Connettore diritto 25"/>
          <p:cNvCxnSpPr/>
          <p:nvPr/>
        </p:nvCxnSpPr>
        <p:spPr>
          <a:xfrm>
            <a:off x="-1" y="3304055"/>
            <a:ext cx="8586598" cy="0"/>
          </a:xfrm>
          <a:prstGeom prst="line">
            <a:avLst/>
          </a:prstGeom>
          <a:ln w="50800" cap="flat">
            <a:solidFill>
              <a:schemeClr val="accent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ttangolo 33"/>
          <p:cNvSpPr/>
          <p:nvPr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rgbClr val="EFD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35" name="Immagine 34" descr="PI_logo_o_RGB_p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3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37" name="Rettangolo 36"/>
          <p:cNvSpPr/>
          <p:nvPr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14" name="Connettore diritto 13"/>
          <p:cNvCxnSpPr/>
          <p:nvPr/>
        </p:nvCxnSpPr>
        <p:spPr>
          <a:xfrm>
            <a:off x="8658417" y="330405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ttangolo 14"/>
          <p:cNvSpPr/>
          <p:nvPr/>
        </p:nvSpPr>
        <p:spPr>
          <a:xfrm>
            <a:off x="366735" y="3557228"/>
            <a:ext cx="7169663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100">
              <a:solidFill>
                <a:srgbClr val="706F6F"/>
              </a:solidFill>
            </a:endParaRPr>
          </a:p>
        </p:txBody>
      </p:sp>
      <p:cxnSp>
        <p:nvCxnSpPr>
          <p:cNvPr id="16" name="Connettore diritto 15"/>
          <p:cNvCxnSpPr/>
          <p:nvPr/>
        </p:nvCxnSpPr>
        <p:spPr>
          <a:xfrm>
            <a:off x="366735" y="3465226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diritto 18"/>
          <p:cNvCxnSpPr/>
          <p:nvPr/>
        </p:nvCxnSpPr>
        <p:spPr>
          <a:xfrm>
            <a:off x="366735" y="5113051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diritto 19"/>
          <p:cNvCxnSpPr/>
          <p:nvPr/>
        </p:nvCxnSpPr>
        <p:spPr>
          <a:xfrm>
            <a:off x="-1" y="3304055"/>
            <a:ext cx="8586598" cy="0"/>
          </a:xfrm>
          <a:prstGeom prst="line">
            <a:avLst/>
          </a:prstGeom>
          <a:ln w="50800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ttangolo 20"/>
          <p:cNvSpPr/>
          <p:nvPr/>
        </p:nvSpPr>
        <p:spPr>
          <a:xfrm>
            <a:off x="2397570" y="6498218"/>
            <a:ext cx="6189028" cy="3597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2" name="Rettangolo 21"/>
          <p:cNvSpPr/>
          <p:nvPr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rgbClr val="EFD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23" name="Immagine 22" descr="PI_logo_o_RGB_p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3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27" name="Rettangolo 26"/>
          <p:cNvSpPr/>
          <p:nvPr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29" name="Connettore diritto 28"/>
          <p:cNvCxnSpPr/>
          <p:nvPr/>
        </p:nvCxnSpPr>
        <p:spPr>
          <a:xfrm>
            <a:off x="8658417" y="330405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Segnaposto testo 3"/>
          <p:cNvSpPr>
            <a:spLocks noGrp="1"/>
          </p:cNvSpPr>
          <p:nvPr>
            <p:ph type="body" sz="quarter" idx="15" hasCustomPrompt="1"/>
          </p:nvPr>
        </p:nvSpPr>
        <p:spPr>
          <a:xfrm>
            <a:off x="2397570" y="6497638"/>
            <a:ext cx="6189218" cy="360362"/>
          </a:xfrm>
        </p:spPr>
        <p:txBody>
          <a:bodyPr anchor="ctr">
            <a:noAutofit/>
          </a:bodyPr>
          <a:lstStyle>
            <a:lvl1pPr marL="0" indent="0">
              <a:buNone/>
              <a:defRPr sz="675"/>
            </a:lvl1pPr>
            <a:lvl2pPr marL="342900" indent="0">
              <a:buNone/>
              <a:defRPr sz="600"/>
            </a:lvl2pPr>
            <a:lvl3pPr marL="685800" indent="0">
              <a:buNone/>
              <a:defRPr sz="525"/>
            </a:lvl3pPr>
            <a:lvl4pPr marL="1028700" indent="0">
              <a:buNone/>
              <a:defRPr sz="450"/>
            </a:lvl4pPr>
            <a:lvl5pPr marL="1371600" indent="0">
              <a:buNone/>
              <a:defRPr sz="450"/>
            </a:lvl5pPr>
          </a:lstStyle>
          <a:p>
            <a:pPr lvl="0"/>
            <a:r>
              <a:rPr lang="it-IT" dirty="0"/>
              <a:t>Struttura 1° livello - Struttura 2° livello - Struttura 3° livello </a:t>
            </a:r>
          </a:p>
        </p:txBody>
      </p:sp>
      <p:sp>
        <p:nvSpPr>
          <p:cNvPr id="31" name="Rettangolo 30"/>
          <p:cNvSpPr/>
          <p:nvPr userDrawn="1"/>
        </p:nvSpPr>
        <p:spPr>
          <a:xfrm>
            <a:off x="366735" y="3557228"/>
            <a:ext cx="7169663" cy="14638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100">
              <a:solidFill>
                <a:srgbClr val="706F6F"/>
              </a:solidFill>
            </a:endParaRPr>
          </a:p>
        </p:txBody>
      </p:sp>
      <p:cxnSp>
        <p:nvCxnSpPr>
          <p:cNvPr id="32" name="Connettore diritto 31"/>
          <p:cNvCxnSpPr/>
          <p:nvPr userDrawn="1"/>
        </p:nvCxnSpPr>
        <p:spPr>
          <a:xfrm>
            <a:off x="366735" y="3465226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ttore diritto 35"/>
          <p:cNvCxnSpPr/>
          <p:nvPr userDrawn="1"/>
        </p:nvCxnSpPr>
        <p:spPr>
          <a:xfrm>
            <a:off x="366735" y="5113051"/>
            <a:ext cx="7169663" cy="0"/>
          </a:xfrm>
          <a:prstGeom prst="line">
            <a:avLst/>
          </a:prstGeom>
          <a:ln w="254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ttore diritto 38"/>
          <p:cNvCxnSpPr/>
          <p:nvPr userDrawn="1"/>
        </p:nvCxnSpPr>
        <p:spPr>
          <a:xfrm>
            <a:off x="-1" y="3304055"/>
            <a:ext cx="8586598" cy="0"/>
          </a:xfrm>
          <a:prstGeom prst="line">
            <a:avLst/>
          </a:prstGeom>
          <a:ln w="50800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ttangolo 39"/>
          <p:cNvSpPr/>
          <p:nvPr userDrawn="1"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rgbClr val="EFD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1" name="Rettangolo 40"/>
          <p:cNvSpPr/>
          <p:nvPr userDrawn="1"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43" name="Connettore diritto 42"/>
          <p:cNvCxnSpPr/>
          <p:nvPr userDrawn="1"/>
        </p:nvCxnSpPr>
        <p:spPr>
          <a:xfrm>
            <a:off x="8658417" y="330405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Immagine 43" descr="PI_logo_o_RGB_p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2" y="6497638"/>
            <a:ext cx="1781708" cy="357988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4" name="Segnaposto numero diapositiva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87FA73C-A7EE-4241-A631-441DFD16C2EB}" type="slidenum">
              <a:rPr lang="it-IT" smtClean="0">
                <a:solidFill>
                  <a:prstClr val="white"/>
                </a:solidFill>
              </a:rPr>
              <a:pPr/>
              <a:t>‹N›</a:t>
            </a:fld>
            <a:endParaRPr lang="it-IT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41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magine Pagina Inte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immagine 4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3000" baseline="0"/>
            </a:lvl1pPr>
          </a:lstStyle>
          <a:p>
            <a:r>
              <a:rPr lang="it-IT" dirty="0"/>
              <a:t>IMMAGINE A PAGINA INTERA</a:t>
            </a:r>
          </a:p>
          <a:p>
            <a:r>
              <a:rPr lang="it-IT" dirty="0"/>
              <a:t>Cliccare per inserire</a:t>
            </a:r>
          </a:p>
        </p:txBody>
      </p:sp>
    </p:spTree>
    <p:extLst>
      <p:ext uri="{BB962C8B-B14F-4D97-AF65-F5344CB8AC3E}">
        <p14:creationId xmlns:p14="http://schemas.microsoft.com/office/powerpoint/2010/main" val="392418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STD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ggetto 4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147942824"/>
              </p:ext>
            </p:extLst>
          </p:nvPr>
        </p:nvGraphicFramePr>
        <p:xfrm>
          <a:off x="1589" y="159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name="Diapositiva think-cell" r:id="rId4" imgW="270" imgH="270" progId="TCLayout.ActiveDocument.1">
                  <p:embed/>
                </p:oleObj>
              </mc:Choice>
              <mc:Fallback>
                <p:oleObj name="Diapositiva think-cell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9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87582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7" name="Segnaposto testo 16"/>
          <p:cNvSpPr>
            <a:spLocks noGrp="1"/>
          </p:cNvSpPr>
          <p:nvPr>
            <p:ph type="body" sz="quarter" idx="14"/>
          </p:nvPr>
        </p:nvSpPr>
        <p:spPr>
          <a:xfrm>
            <a:off x="278608" y="1016004"/>
            <a:ext cx="8586788" cy="5097463"/>
          </a:xfrm>
          <a:prstGeom prst="rect">
            <a:avLst/>
          </a:prstGeom>
          <a:ln w="25400" cap="rnd"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buClr>
                <a:srgbClr val="707173"/>
              </a:buClr>
              <a:defRPr lang="it-IT" sz="1500" dirty="0" smtClean="0"/>
            </a:lvl1pPr>
            <a:lvl2pPr>
              <a:buClr>
                <a:srgbClr val="707173"/>
              </a:buClr>
              <a:defRPr lang="it-IT" sz="1350" dirty="0" smtClean="0"/>
            </a:lvl2pPr>
            <a:lvl3pPr marL="807244" indent="-121444">
              <a:buClr>
                <a:srgbClr val="707173"/>
              </a:buClr>
              <a:defRPr lang="it-IT" sz="1200" dirty="0" smtClean="0"/>
            </a:lvl3pPr>
            <a:lvl4pPr marL="1143000" indent="-114300">
              <a:buClr>
                <a:srgbClr val="707173"/>
              </a:buClr>
              <a:defRPr lang="it-IT" sz="1050" dirty="0" smtClean="0"/>
            </a:lvl4pPr>
            <a:lvl5pPr marL="1478756" indent="-107156">
              <a:buClr>
                <a:srgbClr val="707173"/>
              </a:buClr>
              <a:defRPr lang="it-IT" sz="1050" dirty="0"/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 dirty="0"/>
          </a:p>
        </p:txBody>
      </p:sp>
      <p:sp>
        <p:nvSpPr>
          <p:cNvPr id="25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</p:spTree>
    <p:extLst>
      <p:ext uri="{BB962C8B-B14F-4D97-AF65-F5344CB8AC3E}">
        <p14:creationId xmlns:p14="http://schemas.microsoft.com/office/powerpoint/2010/main" val="202383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STD Testo 2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5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24"/>
          </p:nvPr>
        </p:nvSpPr>
        <p:spPr>
          <a:xfrm>
            <a:off x="278606" y="1016004"/>
            <a:ext cx="4221956" cy="509746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testo 5"/>
          <p:cNvSpPr>
            <a:spLocks noGrp="1"/>
          </p:cNvSpPr>
          <p:nvPr>
            <p:ph type="body" sz="quarter" idx="25"/>
          </p:nvPr>
        </p:nvSpPr>
        <p:spPr>
          <a:xfrm>
            <a:off x="4643438" y="1016004"/>
            <a:ext cx="4221956" cy="509746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219443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Testo + Imm. d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egnaposto immagine 26"/>
          <p:cNvSpPr>
            <a:spLocks noGrp="1"/>
          </p:cNvSpPr>
          <p:nvPr>
            <p:ph type="pic" sz="quarter" idx="16"/>
          </p:nvPr>
        </p:nvSpPr>
        <p:spPr>
          <a:xfrm>
            <a:off x="4643441" y="1016004"/>
            <a:ext cx="4195763" cy="50974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vert="horz" lIns="0" tIns="45720" rIns="0" bIns="45720" rtlCol="0" anchor="t">
            <a:normAutofit/>
          </a:bodyPr>
          <a:lstStyle>
            <a:lvl1pPr marL="0" indent="0" algn="l">
              <a:buNone/>
              <a:defRPr lang="it-IT"/>
            </a:lvl1pPr>
          </a:lstStyle>
          <a:p>
            <a:pPr lvl="0"/>
            <a:r>
              <a:rPr lang="it-IT"/>
              <a:t>Fare clic sull'icona per inserire un'immagine</a:t>
            </a:r>
            <a:endParaRPr lang="it-IT" dirty="0"/>
          </a:p>
        </p:txBody>
      </p:sp>
      <p:sp>
        <p:nvSpPr>
          <p:cNvPr id="20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21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8"/>
          </p:nvPr>
        </p:nvSpPr>
        <p:spPr>
          <a:xfrm>
            <a:off x="278606" y="2066925"/>
            <a:ext cx="4221956" cy="303847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3374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Testo + Imm. s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egnaposto immagine 14"/>
          <p:cNvSpPr>
            <a:spLocks noGrp="1"/>
          </p:cNvSpPr>
          <p:nvPr>
            <p:ph type="pic" sz="quarter" idx="16"/>
          </p:nvPr>
        </p:nvSpPr>
        <p:spPr>
          <a:xfrm>
            <a:off x="278606" y="1016004"/>
            <a:ext cx="4221956" cy="50974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anchor="t"/>
          <a:lstStyle>
            <a:lvl1pPr marL="0" indent="0" algn="l">
              <a:buNone/>
              <a:defRPr/>
            </a:lvl1pPr>
          </a:lstStyle>
          <a:p>
            <a:r>
              <a:rPr lang="it-IT"/>
              <a:t>Fare clic sull'icona per inserire un'immagine</a:t>
            </a:r>
            <a:endParaRPr lang="it-IT" dirty="0"/>
          </a:p>
        </p:txBody>
      </p:sp>
      <p:sp>
        <p:nvSpPr>
          <p:cNvPr id="14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6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8"/>
          </p:nvPr>
        </p:nvSpPr>
        <p:spPr>
          <a:xfrm>
            <a:off x="4643438" y="2076449"/>
            <a:ext cx="4221956" cy="2905125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74570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GRAFICO +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egnaposto grafico 14"/>
          <p:cNvSpPr>
            <a:spLocks noGrp="1"/>
          </p:cNvSpPr>
          <p:nvPr>
            <p:ph type="chart" sz="quarter" idx="16"/>
          </p:nvPr>
        </p:nvSpPr>
        <p:spPr>
          <a:xfrm>
            <a:off x="278610" y="1016004"/>
            <a:ext cx="5929313" cy="5097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it-IT"/>
              <a:t>Fare clic sull'icona per inserire un grafico</a:t>
            </a:r>
            <a:endParaRPr lang="it-IT" dirty="0"/>
          </a:p>
        </p:txBody>
      </p:sp>
      <p:sp>
        <p:nvSpPr>
          <p:cNvPr id="11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2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14,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8"/>
          </p:nvPr>
        </p:nvSpPr>
        <p:spPr>
          <a:xfrm>
            <a:off x="6350794" y="1609725"/>
            <a:ext cx="2491754" cy="3905250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88253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TABELLA +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abella 3"/>
          <p:cNvSpPr>
            <a:spLocks noGrp="1"/>
          </p:cNvSpPr>
          <p:nvPr>
            <p:ph type="tbl" sz="quarter" idx="20"/>
          </p:nvPr>
        </p:nvSpPr>
        <p:spPr>
          <a:xfrm>
            <a:off x="278610" y="1016004"/>
            <a:ext cx="5929313" cy="5097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it-IT"/>
              <a:t>Fare clic sull'icona per inserire una tabella</a:t>
            </a:r>
            <a:endParaRPr lang="it-IT" dirty="0"/>
          </a:p>
        </p:txBody>
      </p:sp>
      <p:sp>
        <p:nvSpPr>
          <p:cNvPr id="11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2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18,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22"/>
          </p:nvPr>
        </p:nvSpPr>
        <p:spPr>
          <a:xfrm>
            <a:off x="6350794" y="1609725"/>
            <a:ext cx="2514600" cy="3924300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278743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olo 1"/>
          <p:cNvSpPr>
            <a:spLocks noGrp="1"/>
          </p:cNvSpPr>
          <p:nvPr>
            <p:ph type="title" hasCustomPrompt="1"/>
          </p:nvPr>
        </p:nvSpPr>
        <p:spPr>
          <a:xfrm>
            <a:off x="278607" y="35496"/>
            <a:ext cx="8563940" cy="358951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it-IT" dirty="0"/>
              <a:t>Titolo SLIDE (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20, </a:t>
            </a:r>
            <a:r>
              <a:rPr lang="it-IT" dirty="0" err="1"/>
              <a:t>bold</a:t>
            </a:r>
            <a:r>
              <a:rPr lang="it-IT" dirty="0"/>
              <a:t>, </a:t>
            </a:r>
            <a:r>
              <a:rPr lang="it-IT" dirty="0" err="1"/>
              <a:t>maius</a:t>
            </a:r>
            <a:r>
              <a:rPr lang="it-IT" dirty="0"/>
              <a:t>., blu, </a:t>
            </a:r>
            <a:r>
              <a:rPr lang="it-IT" dirty="0" err="1"/>
              <a:t>max</a:t>
            </a:r>
            <a:r>
              <a:rPr lang="it-IT" dirty="0"/>
              <a:t> 2 righe)</a:t>
            </a:r>
          </a:p>
        </p:txBody>
      </p:sp>
      <p:sp>
        <p:nvSpPr>
          <p:cNvPr id="11" name="Segnaposto testo 24"/>
          <p:cNvSpPr>
            <a:spLocks noGrp="1"/>
          </p:cNvSpPr>
          <p:nvPr>
            <p:ph type="body" sz="quarter" idx="15" hasCustomPrompt="1"/>
          </p:nvPr>
        </p:nvSpPr>
        <p:spPr>
          <a:xfrm>
            <a:off x="278607" y="360575"/>
            <a:ext cx="8563940" cy="3857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40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it-IT" dirty="0"/>
              <a:t>SOTTOTITOLO (corpo </a:t>
            </a:r>
            <a:r>
              <a:rPr lang="it-IT" dirty="0" err="1"/>
              <a:t>arial</a:t>
            </a:r>
            <a:r>
              <a:rPr lang="it-IT" dirty="0"/>
              <a:t> </a:t>
            </a:r>
            <a:r>
              <a:rPr lang="it-IT" dirty="0" err="1"/>
              <a:t>max</a:t>
            </a:r>
            <a:r>
              <a:rPr lang="it-IT" dirty="0"/>
              <a:t> 18, maiuscolo, blu, </a:t>
            </a:r>
            <a:r>
              <a:rPr lang="it-IT" dirty="0" err="1"/>
              <a:t>max</a:t>
            </a:r>
            <a:r>
              <a:rPr lang="it-IT" dirty="0"/>
              <a:t> 1 riga)</a:t>
            </a:r>
          </a:p>
        </p:txBody>
      </p:sp>
    </p:spTree>
    <p:extLst>
      <p:ext uri="{BB962C8B-B14F-4D97-AF65-F5344CB8AC3E}">
        <p14:creationId xmlns:p14="http://schemas.microsoft.com/office/powerpoint/2010/main" val="248226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ANC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" y="628650"/>
            <a:ext cx="91440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1" y="628650"/>
            <a:ext cx="91440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5" name="Rettangolo 4"/>
          <p:cNvSpPr/>
          <p:nvPr userDrawn="1"/>
        </p:nvSpPr>
        <p:spPr>
          <a:xfrm>
            <a:off x="1" y="628650"/>
            <a:ext cx="91440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74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IANC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" y="628650"/>
            <a:ext cx="7250906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0"/>
          </p:nvPr>
        </p:nvSpPr>
        <p:spPr>
          <a:xfrm>
            <a:off x="8658418" y="6498217"/>
            <a:ext cx="484394" cy="359791"/>
          </a:xfrm>
          <a:prstGeom prst="rect">
            <a:avLst/>
          </a:prstGeom>
        </p:spPr>
        <p:txBody>
          <a:bodyPr/>
          <a:lstStyle/>
          <a:p>
            <a:fld id="{B87FA73C-A7EE-4241-A631-441DFD16C2EB}" type="slidenum">
              <a:rPr lang="it-IT" smtClean="0">
                <a:solidFill>
                  <a:prstClr val="white"/>
                </a:solidFill>
              </a:rPr>
              <a:pPr/>
              <a:t>‹N›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5" y="0"/>
            <a:ext cx="9143999" cy="6858000"/>
          </a:xfrm>
          <a:prstGeom prst="rect">
            <a:avLst/>
          </a:prstGeom>
          <a:solidFill>
            <a:srgbClr val="EEDC1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5" name="Immagine 4" descr="pi_rgb_nobkgd.ep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55" y="2854725"/>
            <a:ext cx="3009899" cy="810177"/>
          </a:xfrm>
          <a:prstGeom prst="rect">
            <a:avLst/>
          </a:prstGeom>
        </p:spPr>
      </p:pic>
      <p:pic>
        <p:nvPicPr>
          <p:cNvPr id="6" name="Immagine 5" descr="social_poste.ep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089" y="3858047"/>
            <a:ext cx="1557826" cy="238646"/>
          </a:xfrm>
          <a:prstGeom prst="rect">
            <a:avLst/>
          </a:prstGeom>
        </p:spPr>
      </p:pic>
      <p:sp>
        <p:nvSpPr>
          <p:cNvPr id="8" name="Segnaposto testo 7"/>
          <p:cNvSpPr>
            <a:spLocks noGrp="1"/>
          </p:cNvSpPr>
          <p:nvPr>
            <p:ph type="body" sz="quarter" idx="11" hasCustomPrompt="1"/>
          </p:nvPr>
        </p:nvSpPr>
        <p:spPr>
          <a:xfrm>
            <a:off x="1762125" y="5588009"/>
            <a:ext cx="5619750" cy="525463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100" baseline="0"/>
            </a:lvl1pPr>
          </a:lstStyle>
          <a:p>
            <a:pPr lvl="0"/>
            <a:r>
              <a:rPr lang="it-IT" dirty="0"/>
              <a:t>Rispetta l’ambiente: NON MI STAMPARE </a:t>
            </a:r>
          </a:p>
        </p:txBody>
      </p:sp>
      <p:sp>
        <p:nvSpPr>
          <p:cNvPr id="9" name="Rettangolo 8"/>
          <p:cNvSpPr/>
          <p:nvPr/>
        </p:nvSpPr>
        <p:spPr>
          <a:xfrm>
            <a:off x="1" y="628650"/>
            <a:ext cx="7250906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5" y="0"/>
            <a:ext cx="9143999" cy="6858000"/>
          </a:xfrm>
          <a:prstGeom prst="rect">
            <a:avLst/>
          </a:prstGeom>
          <a:solidFill>
            <a:srgbClr val="EEDC1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11" name="Immagine 10" descr="pi_rgb_nobkgd.ep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55" y="2854725"/>
            <a:ext cx="3009899" cy="810177"/>
          </a:xfrm>
          <a:prstGeom prst="rect">
            <a:avLst/>
          </a:prstGeom>
        </p:spPr>
      </p:pic>
      <p:pic>
        <p:nvPicPr>
          <p:cNvPr id="12" name="Immagine 11" descr="social_poste.ep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089" y="3858047"/>
            <a:ext cx="1557826" cy="238646"/>
          </a:xfrm>
          <a:prstGeom prst="rect">
            <a:avLst/>
          </a:prstGeom>
        </p:spPr>
      </p:pic>
      <p:sp>
        <p:nvSpPr>
          <p:cNvPr id="13" name="Rettangolo 12"/>
          <p:cNvSpPr/>
          <p:nvPr userDrawn="1"/>
        </p:nvSpPr>
        <p:spPr>
          <a:xfrm>
            <a:off x="1" y="628650"/>
            <a:ext cx="7250906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4" name="Rettangolo 13"/>
          <p:cNvSpPr/>
          <p:nvPr userDrawn="1"/>
        </p:nvSpPr>
        <p:spPr>
          <a:xfrm>
            <a:off x="6" y="0"/>
            <a:ext cx="9143999" cy="6858000"/>
          </a:xfrm>
          <a:prstGeom prst="rect">
            <a:avLst/>
          </a:prstGeom>
          <a:solidFill>
            <a:srgbClr val="EEDC1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15" name="Immagine 14" descr="pi_rgb_nobkgd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627" y="2780357"/>
            <a:ext cx="4076753" cy="812902"/>
          </a:xfrm>
          <a:prstGeom prst="rect">
            <a:avLst/>
          </a:prstGeom>
        </p:spPr>
      </p:pic>
      <p:pic>
        <p:nvPicPr>
          <p:cNvPr id="16" name="Immagine 15" descr="social_poste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134" y="3783686"/>
            <a:ext cx="2109730" cy="239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53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3067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oleObject" Target="../embeddings/oleObject3.bin"/><Relationship Id="rId2" Type="http://schemas.openxmlformats.org/officeDocument/2006/relationships/slideLayout" Target="../slideLayouts/slideLayout14.xml"/><Relationship Id="rId16" Type="http://schemas.openxmlformats.org/officeDocument/2006/relationships/tags" Target="../tags/tag3.xml"/><Relationship Id="rId20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vmlDrawing" Target="../drawings/vmlDrawing3.v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ggetto 4" hidden="1"/>
          <p:cNvGraphicFramePr>
            <a:graphicFrameLocks noChangeAspect="1"/>
          </p:cNvGraphicFramePr>
          <p:nvPr userDrawn="1"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526430692"/>
              </p:ext>
            </p:extLst>
          </p:nvPr>
        </p:nvGraphicFramePr>
        <p:xfrm>
          <a:off x="1589" y="159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Diapositiva think-cell" r:id="rId16" imgW="270" imgH="270" progId="TCLayout.ActiveDocument.1">
                  <p:embed/>
                </p:oleObj>
              </mc:Choice>
              <mc:Fallback>
                <p:oleObj name="Diapositiva think-cell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9" y="159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" name="Rettangolo 60"/>
          <p:cNvSpPr/>
          <p:nvPr userDrawn="1"/>
        </p:nvSpPr>
        <p:spPr>
          <a:xfrm>
            <a:off x="8659606" y="6498206"/>
            <a:ext cx="484394" cy="35979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grpSp>
        <p:nvGrpSpPr>
          <p:cNvPr id="3" name="Gruppo 2"/>
          <p:cNvGrpSpPr/>
          <p:nvPr/>
        </p:nvGrpSpPr>
        <p:grpSpPr>
          <a:xfrm>
            <a:off x="685800" y="-602994"/>
            <a:ext cx="7768558" cy="431729"/>
            <a:chOff x="1" y="-602994"/>
            <a:chExt cx="12191999" cy="431729"/>
          </a:xfrm>
        </p:grpSpPr>
        <p:sp>
          <p:nvSpPr>
            <p:cNvPr id="86" name="Rettangolo 85"/>
            <p:cNvSpPr/>
            <p:nvPr/>
          </p:nvSpPr>
          <p:spPr>
            <a:xfrm>
              <a:off x="1" y="-602994"/>
              <a:ext cx="2160000" cy="42734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srgbClr val="0047BB"/>
                  </a:solidFill>
                </a:rPr>
                <a:t>GIALLO</a:t>
              </a:r>
            </a:p>
          </p:txBody>
        </p:sp>
        <p:sp>
          <p:nvSpPr>
            <p:cNvPr id="87" name="Rettangolo 86"/>
            <p:cNvSpPr/>
            <p:nvPr/>
          </p:nvSpPr>
          <p:spPr>
            <a:xfrm>
              <a:off x="2508001" y="-602994"/>
              <a:ext cx="2160000" cy="42734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BLU</a:t>
              </a:r>
            </a:p>
          </p:txBody>
        </p:sp>
        <p:sp>
          <p:nvSpPr>
            <p:cNvPr id="88" name="Rettangolo 87"/>
            <p:cNvSpPr/>
            <p:nvPr/>
          </p:nvSpPr>
          <p:spPr>
            <a:xfrm>
              <a:off x="5016001" y="-598614"/>
              <a:ext cx="2160000" cy="427349"/>
            </a:xfrm>
            <a:prstGeom prst="rect">
              <a:avLst/>
            </a:prstGeom>
            <a:solidFill>
              <a:srgbClr val="3B3B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GRIGIO1 </a:t>
              </a:r>
              <a:br>
                <a:rPr lang="it-IT" sz="1050" b="1" dirty="0">
                  <a:solidFill>
                    <a:prstClr val="white"/>
                  </a:solidFill>
                </a:rPr>
              </a:br>
              <a:r>
                <a:rPr lang="it-IT" sz="825" dirty="0">
                  <a:solidFill>
                    <a:prstClr val="white"/>
                  </a:solidFill>
                </a:rPr>
                <a:t>(solo testo)</a:t>
              </a:r>
              <a:endParaRPr lang="it-IT" sz="1050" dirty="0">
                <a:solidFill>
                  <a:prstClr val="white"/>
                </a:solidFill>
              </a:endParaRPr>
            </a:p>
          </p:txBody>
        </p:sp>
        <p:sp>
          <p:nvSpPr>
            <p:cNvPr id="89" name="Rettangolo 88"/>
            <p:cNvSpPr/>
            <p:nvPr/>
          </p:nvSpPr>
          <p:spPr>
            <a:xfrm>
              <a:off x="7524001" y="-602994"/>
              <a:ext cx="2160000" cy="42734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GRIGIO2</a:t>
              </a:r>
            </a:p>
          </p:txBody>
        </p:sp>
        <p:sp>
          <p:nvSpPr>
            <p:cNvPr id="29" name="Rettangolo 28"/>
            <p:cNvSpPr/>
            <p:nvPr/>
          </p:nvSpPr>
          <p:spPr>
            <a:xfrm>
              <a:off x="10032000" y="-602994"/>
              <a:ext cx="2160000" cy="42734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srgbClr val="E7E6E6">
                      <a:lumMod val="25000"/>
                    </a:srgbClr>
                  </a:solidFill>
                </a:rPr>
                <a:t>GRIGIO3</a:t>
              </a:r>
            </a:p>
          </p:txBody>
        </p:sp>
      </p:grpSp>
      <p:cxnSp>
        <p:nvCxnSpPr>
          <p:cNvPr id="20" name="Connettore diritto 19"/>
          <p:cNvCxnSpPr/>
          <p:nvPr/>
        </p:nvCxnSpPr>
        <p:spPr>
          <a:xfrm>
            <a:off x="1" y="745215"/>
            <a:ext cx="8586002" cy="0"/>
          </a:xfrm>
          <a:prstGeom prst="line">
            <a:avLst/>
          </a:prstGeom>
          <a:ln w="50800" cap="flat">
            <a:solidFill>
              <a:schemeClr val="accent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egnaposto testo 3"/>
          <p:cNvSpPr>
            <a:spLocks noGrp="1"/>
          </p:cNvSpPr>
          <p:nvPr>
            <p:ph type="body" idx="1"/>
          </p:nvPr>
        </p:nvSpPr>
        <p:spPr>
          <a:xfrm>
            <a:off x="278606" y="1016000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5" name="Rettangolo 14"/>
          <p:cNvSpPr/>
          <p:nvPr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16" name="Immagine 15" descr="PI_logo_o_RGB_p.jpg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3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18" name="Rettangolo 17"/>
          <p:cNvSpPr/>
          <p:nvPr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9" name="Rettangolo 18"/>
          <p:cNvSpPr/>
          <p:nvPr/>
        </p:nvSpPr>
        <p:spPr>
          <a:xfrm>
            <a:off x="8659606" y="6498206"/>
            <a:ext cx="484394" cy="3597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1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58418" y="6495840"/>
            <a:ext cx="484394" cy="359791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fld id="{B87FA73C-A7EE-4241-A631-441DFD16C2EB}" type="slidenum">
              <a:rPr lang="it-IT" smtClean="0">
                <a:solidFill>
                  <a:prstClr val="white"/>
                </a:solidFill>
              </a:rPr>
              <a:pPr/>
              <a:t>‹N›</a:t>
            </a:fld>
            <a:endParaRPr lang="it-IT" dirty="0">
              <a:solidFill>
                <a:prstClr val="white"/>
              </a:solidFill>
            </a:endParaRPr>
          </a:p>
        </p:txBody>
      </p:sp>
      <p:cxnSp>
        <p:nvCxnSpPr>
          <p:cNvPr id="22" name="Connettore diritto 21"/>
          <p:cNvCxnSpPr/>
          <p:nvPr/>
        </p:nvCxnSpPr>
        <p:spPr>
          <a:xfrm>
            <a:off x="8658417" y="74521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riangolo isoscele 1"/>
          <p:cNvSpPr/>
          <p:nvPr/>
        </p:nvSpPr>
        <p:spPr>
          <a:xfrm rot="10800000">
            <a:off x="227345" y="-324737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3" name="Triangolo isoscele 22"/>
          <p:cNvSpPr/>
          <p:nvPr/>
        </p:nvSpPr>
        <p:spPr>
          <a:xfrm rot="10800000">
            <a:off x="8817402" y="-324737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4" name="Triangolo isoscele 23"/>
          <p:cNvSpPr/>
          <p:nvPr/>
        </p:nvSpPr>
        <p:spPr>
          <a:xfrm>
            <a:off x="227345" y="6950754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5" name="Triangolo isoscele 24"/>
          <p:cNvSpPr/>
          <p:nvPr/>
        </p:nvSpPr>
        <p:spPr>
          <a:xfrm>
            <a:off x="8817402" y="6950754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6" name="Triangolo isoscele 25"/>
          <p:cNvSpPr/>
          <p:nvPr/>
        </p:nvSpPr>
        <p:spPr>
          <a:xfrm rot="5400000">
            <a:off x="-223572" y="918033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7" name="Triangolo isoscele 26"/>
          <p:cNvSpPr/>
          <p:nvPr/>
        </p:nvSpPr>
        <p:spPr>
          <a:xfrm rot="5400000">
            <a:off x="-223571" y="6015502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8" name="Triangolo isoscele 27"/>
          <p:cNvSpPr/>
          <p:nvPr/>
        </p:nvSpPr>
        <p:spPr>
          <a:xfrm rot="16200000">
            <a:off x="9231797" y="918033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0" name="Triangolo isoscele 29"/>
          <p:cNvSpPr/>
          <p:nvPr/>
        </p:nvSpPr>
        <p:spPr>
          <a:xfrm rot="16200000">
            <a:off x="9231798" y="6015502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grpSp>
        <p:nvGrpSpPr>
          <p:cNvPr id="31" name="Gruppo 30"/>
          <p:cNvGrpSpPr/>
          <p:nvPr/>
        </p:nvGrpSpPr>
        <p:grpSpPr>
          <a:xfrm>
            <a:off x="685800" y="-602994"/>
            <a:ext cx="7768558" cy="431729"/>
            <a:chOff x="1" y="-602994"/>
            <a:chExt cx="12191999" cy="431729"/>
          </a:xfrm>
        </p:grpSpPr>
        <p:sp>
          <p:nvSpPr>
            <p:cNvPr id="32" name="Rettangolo 31"/>
            <p:cNvSpPr/>
            <p:nvPr/>
          </p:nvSpPr>
          <p:spPr>
            <a:xfrm>
              <a:off x="1" y="-602994"/>
              <a:ext cx="2160000" cy="42734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srgbClr val="0047BB"/>
                  </a:solidFill>
                </a:rPr>
                <a:t>GIALLO</a:t>
              </a:r>
            </a:p>
          </p:txBody>
        </p:sp>
        <p:sp>
          <p:nvSpPr>
            <p:cNvPr id="33" name="Rettangolo 32"/>
            <p:cNvSpPr/>
            <p:nvPr/>
          </p:nvSpPr>
          <p:spPr>
            <a:xfrm>
              <a:off x="2508001" y="-602994"/>
              <a:ext cx="2160000" cy="42734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BLU</a:t>
              </a:r>
            </a:p>
          </p:txBody>
        </p:sp>
        <p:sp>
          <p:nvSpPr>
            <p:cNvPr id="34" name="Rettangolo 33"/>
            <p:cNvSpPr/>
            <p:nvPr/>
          </p:nvSpPr>
          <p:spPr>
            <a:xfrm>
              <a:off x="5016001" y="-598614"/>
              <a:ext cx="2160000" cy="427349"/>
            </a:xfrm>
            <a:prstGeom prst="rect">
              <a:avLst/>
            </a:prstGeom>
            <a:solidFill>
              <a:srgbClr val="3B3B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GRIGIO1 </a:t>
              </a:r>
              <a:br>
                <a:rPr lang="it-IT" sz="1050" b="1" dirty="0">
                  <a:solidFill>
                    <a:prstClr val="white"/>
                  </a:solidFill>
                </a:rPr>
              </a:br>
              <a:r>
                <a:rPr lang="it-IT" sz="825" dirty="0">
                  <a:solidFill>
                    <a:prstClr val="white"/>
                  </a:solidFill>
                </a:rPr>
                <a:t>(solo testo)</a:t>
              </a:r>
              <a:endParaRPr lang="it-IT" sz="1050" dirty="0">
                <a:solidFill>
                  <a:prstClr val="white"/>
                </a:solidFill>
              </a:endParaRPr>
            </a:p>
          </p:txBody>
        </p:sp>
        <p:sp>
          <p:nvSpPr>
            <p:cNvPr id="35" name="Rettangolo 34"/>
            <p:cNvSpPr/>
            <p:nvPr/>
          </p:nvSpPr>
          <p:spPr>
            <a:xfrm>
              <a:off x="7524001" y="-602994"/>
              <a:ext cx="2160000" cy="42734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GRIGIO2</a:t>
              </a:r>
            </a:p>
          </p:txBody>
        </p:sp>
        <p:sp>
          <p:nvSpPr>
            <p:cNvPr id="36" name="Rettangolo 35"/>
            <p:cNvSpPr/>
            <p:nvPr/>
          </p:nvSpPr>
          <p:spPr>
            <a:xfrm>
              <a:off x="10032000" y="-602994"/>
              <a:ext cx="2160000" cy="42734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srgbClr val="E7E6E6">
                      <a:lumMod val="25000"/>
                    </a:srgbClr>
                  </a:solidFill>
                </a:rPr>
                <a:t>GRIGIO3</a:t>
              </a:r>
            </a:p>
          </p:txBody>
        </p:sp>
      </p:grpSp>
      <p:cxnSp>
        <p:nvCxnSpPr>
          <p:cNvPr id="37" name="Connettore diritto 36"/>
          <p:cNvCxnSpPr/>
          <p:nvPr/>
        </p:nvCxnSpPr>
        <p:spPr>
          <a:xfrm>
            <a:off x="1" y="745215"/>
            <a:ext cx="8586002" cy="0"/>
          </a:xfrm>
          <a:prstGeom prst="line">
            <a:avLst/>
          </a:prstGeom>
          <a:ln w="50800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ttangolo 37"/>
          <p:cNvSpPr/>
          <p:nvPr/>
        </p:nvSpPr>
        <p:spPr>
          <a:xfrm>
            <a:off x="2397568" y="6498218"/>
            <a:ext cx="6189030" cy="3597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9" name="Rettangolo 38"/>
          <p:cNvSpPr/>
          <p:nvPr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40" name="Immagine 39" descr="PI_logo_o_RGB_p.jpg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3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41" name="Rettangolo 40"/>
          <p:cNvSpPr/>
          <p:nvPr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2" name="Rettangolo 41"/>
          <p:cNvSpPr/>
          <p:nvPr/>
        </p:nvSpPr>
        <p:spPr>
          <a:xfrm>
            <a:off x="8659609" y="6495832"/>
            <a:ext cx="484394" cy="35979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43" name="Connettore diritto 42"/>
          <p:cNvCxnSpPr/>
          <p:nvPr/>
        </p:nvCxnSpPr>
        <p:spPr>
          <a:xfrm>
            <a:off x="8658417" y="74521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riangolo isoscele 43"/>
          <p:cNvSpPr/>
          <p:nvPr/>
        </p:nvSpPr>
        <p:spPr>
          <a:xfrm rot="10800000">
            <a:off x="227345" y="-324737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5" name="Triangolo isoscele 44"/>
          <p:cNvSpPr/>
          <p:nvPr/>
        </p:nvSpPr>
        <p:spPr>
          <a:xfrm rot="10800000">
            <a:off x="8817402" y="-324737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6" name="Triangolo isoscele 45"/>
          <p:cNvSpPr/>
          <p:nvPr/>
        </p:nvSpPr>
        <p:spPr>
          <a:xfrm>
            <a:off x="227345" y="6950754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7" name="Triangolo isoscele 46"/>
          <p:cNvSpPr/>
          <p:nvPr/>
        </p:nvSpPr>
        <p:spPr>
          <a:xfrm>
            <a:off x="8817402" y="6950754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8" name="Triangolo isoscele 47"/>
          <p:cNvSpPr/>
          <p:nvPr/>
        </p:nvSpPr>
        <p:spPr>
          <a:xfrm rot="5400000">
            <a:off x="-223572" y="918033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9" name="Triangolo isoscele 48"/>
          <p:cNvSpPr/>
          <p:nvPr/>
        </p:nvSpPr>
        <p:spPr>
          <a:xfrm rot="5400000">
            <a:off x="-223571" y="6015502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50" name="Triangolo isoscele 49"/>
          <p:cNvSpPr/>
          <p:nvPr/>
        </p:nvSpPr>
        <p:spPr>
          <a:xfrm rot="16200000">
            <a:off x="9231797" y="918033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51" name="Triangolo isoscele 50"/>
          <p:cNvSpPr/>
          <p:nvPr/>
        </p:nvSpPr>
        <p:spPr>
          <a:xfrm rot="16200000">
            <a:off x="9231798" y="6015502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58" name="Connettore diritto 57"/>
          <p:cNvCxnSpPr/>
          <p:nvPr userDrawn="1"/>
        </p:nvCxnSpPr>
        <p:spPr>
          <a:xfrm>
            <a:off x="1" y="745215"/>
            <a:ext cx="8586002" cy="0"/>
          </a:xfrm>
          <a:prstGeom prst="line">
            <a:avLst/>
          </a:prstGeom>
          <a:ln w="50800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ttangolo 58"/>
          <p:cNvSpPr/>
          <p:nvPr userDrawn="1"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rgbClr val="EFD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0" name="Rettangolo 59"/>
          <p:cNvSpPr/>
          <p:nvPr userDrawn="1"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62" name="Connettore diritto 61"/>
          <p:cNvCxnSpPr/>
          <p:nvPr userDrawn="1"/>
        </p:nvCxnSpPr>
        <p:spPr>
          <a:xfrm>
            <a:off x="8658417" y="74521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riangolo isoscele 62"/>
          <p:cNvSpPr/>
          <p:nvPr userDrawn="1"/>
        </p:nvSpPr>
        <p:spPr>
          <a:xfrm rot="10800000">
            <a:off x="227345" y="-324737"/>
            <a:ext cx="99252" cy="26125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4" name="Triangolo isoscele 63"/>
          <p:cNvSpPr/>
          <p:nvPr userDrawn="1"/>
        </p:nvSpPr>
        <p:spPr>
          <a:xfrm rot="10800000">
            <a:off x="8817402" y="-324737"/>
            <a:ext cx="99252" cy="26125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5" name="Triangolo isoscele 64"/>
          <p:cNvSpPr/>
          <p:nvPr userDrawn="1"/>
        </p:nvSpPr>
        <p:spPr>
          <a:xfrm>
            <a:off x="227345" y="6950754"/>
            <a:ext cx="99252" cy="26125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6" name="Triangolo isoscele 65"/>
          <p:cNvSpPr/>
          <p:nvPr userDrawn="1"/>
        </p:nvSpPr>
        <p:spPr>
          <a:xfrm>
            <a:off x="8817402" y="6950754"/>
            <a:ext cx="99252" cy="26125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7" name="Triangolo isoscele 66"/>
          <p:cNvSpPr/>
          <p:nvPr userDrawn="1"/>
        </p:nvSpPr>
        <p:spPr>
          <a:xfrm rot="5400000">
            <a:off x="-223572" y="918033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8" name="Triangolo isoscele 67"/>
          <p:cNvSpPr/>
          <p:nvPr userDrawn="1"/>
        </p:nvSpPr>
        <p:spPr>
          <a:xfrm rot="5400000">
            <a:off x="-223571" y="6015504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9" name="Triangolo isoscele 68"/>
          <p:cNvSpPr/>
          <p:nvPr userDrawn="1"/>
        </p:nvSpPr>
        <p:spPr>
          <a:xfrm rot="16200000">
            <a:off x="9231797" y="918033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70" name="Triangolo isoscele 69"/>
          <p:cNvSpPr/>
          <p:nvPr userDrawn="1"/>
        </p:nvSpPr>
        <p:spPr>
          <a:xfrm rot="16200000">
            <a:off x="9231798" y="6015504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72" name="Immagine 71" descr="PI_logo_o_RGB_p.jpg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2" y="6497638"/>
            <a:ext cx="1781708" cy="357988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73" name="Segnaposto numero diapositiva 2"/>
          <p:cNvSpPr txBox="1">
            <a:spLocks/>
          </p:cNvSpPr>
          <p:nvPr userDrawn="1"/>
        </p:nvSpPr>
        <p:spPr>
          <a:xfrm>
            <a:off x="8659606" y="6500822"/>
            <a:ext cx="484394" cy="357187"/>
          </a:xfrm>
          <a:prstGeom prst="rect">
            <a:avLst/>
          </a:prstGeom>
        </p:spPr>
        <p:txBody>
          <a:bodyPr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87FA73C-A7EE-4241-A631-441DFD16C2EB}" type="slidenum">
              <a:rPr lang="it-IT" smtClean="0">
                <a:solidFill>
                  <a:srgbClr val="706F6F"/>
                </a:solidFill>
              </a:rPr>
              <a:pPr/>
              <a:t>‹N›</a:t>
            </a:fld>
            <a:endParaRPr lang="it-IT" dirty="0">
              <a:solidFill>
                <a:srgbClr val="706F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996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1800" b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Clr>
          <a:srgbClr val="707173"/>
        </a:buClr>
        <a:buSzPct val="120000"/>
        <a:buFont typeface="Arial" panose="020B0604020202020204" pitchFamily="34" charset="0"/>
        <a:buChar char="•"/>
        <a:defRPr lang="it-IT" sz="150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4"/>
        </a:buClr>
        <a:buSzPct val="100000"/>
        <a:buFont typeface="Courier New" panose="02070309020205020404" pitchFamily="49" charset="0"/>
        <a:buChar char="o"/>
        <a:defRPr lang="it-IT" sz="135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4"/>
        </a:buClr>
        <a:buFont typeface="Arial" panose="020B0604020202020204" pitchFamily="34" charset="0"/>
        <a:buChar char="•"/>
        <a:defRPr lang="it-IT" sz="120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4"/>
        </a:buClr>
        <a:buSzPct val="80000"/>
        <a:buFont typeface="Courier New" panose="02070309020205020404" pitchFamily="49" charset="0"/>
        <a:buChar char="o"/>
        <a:defRPr lang="it-IT" sz="105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Clr>
          <a:srgbClr val="707173"/>
        </a:buClr>
        <a:buSzPct val="60000"/>
        <a:buFont typeface="Arial" panose="020B0604020202020204" pitchFamily="34" charset="0"/>
        <a:buChar char="•"/>
        <a:defRPr lang="it-IT" sz="105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2" pos="3840">
          <p15:clr>
            <a:srgbClr val="F26B43"/>
          </p15:clr>
        </p15:guide>
        <p15:guide id="5" pos="234">
          <p15:clr>
            <a:srgbClr val="9FCC3B"/>
          </p15:clr>
        </p15:guide>
        <p15:guide id="6" pos="7446">
          <p15:clr>
            <a:srgbClr val="9FCC3B"/>
          </p15:clr>
        </p15:guide>
        <p15:guide id="7" orient="horz" pos="2244" userDrawn="1">
          <p15:clr>
            <a:srgbClr val="9FCC3B"/>
          </p15:clr>
        </p15:guide>
        <p15:guide id="8" pos="2880" userDrawn="1">
          <p15:clr>
            <a:srgbClr val="F26B43"/>
          </p15:clr>
        </p15:guide>
        <p15:guide id="9" orient="horz" pos="3851" userDrawn="1">
          <p15:clr>
            <a:srgbClr val="9FCC3B"/>
          </p15:clr>
        </p15:guide>
        <p15:guide id="10" orient="horz" pos="640" userDrawn="1">
          <p15:clr>
            <a:srgbClr val="FBAE40"/>
          </p15:clr>
        </p15:guide>
        <p15:guide id="11" pos="176" userDrawn="1">
          <p15:clr>
            <a:srgbClr val="9FCC3B"/>
          </p15:clr>
        </p15:guide>
        <p15:guide id="12" pos="5585" userDrawn="1">
          <p15:clr>
            <a:srgbClr val="9FCC3B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ggetto 4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4146056443"/>
              </p:ext>
            </p:extLst>
          </p:nvPr>
        </p:nvGraphicFramePr>
        <p:xfrm>
          <a:off x="1589" y="159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name="Diapositiva think-cell" r:id="rId17" imgW="270" imgH="270" progId="TCLayout.ActiveDocument.1">
                  <p:embed/>
                </p:oleObj>
              </mc:Choice>
              <mc:Fallback>
                <p:oleObj name="Diapositiva think-cell" r:id="rId17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589" y="159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" name="Rettangolo 60"/>
          <p:cNvSpPr/>
          <p:nvPr userDrawn="1"/>
        </p:nvSpPr>
        <p:spPr>
          <a:xfrm>
            <a:off x="8659606" y="6498206"/>
            <a:ext cx="484394" cy="35979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grpSp>
        <p:nvGrpSpPr>
          <p:cNvPr id="3" name="Gruppo 2"/>
          <p:cNvGrpSpPr/>
          <p:nvPr/>
        </p:nvGrpSpPr>
        <p:grpSpPr>
          <a:xfrm>
            <a:off x="685800" y="-602994"/>
            <a:ext cx="7768558" cy="431729"/>
            <a:chOff x="1" y="-602994"/>
            <a:chExt cx="12191999" cy="431729"/>
          </a:xfrm>
        </p:grpSpPr>
        <p:sp>
          <p:nvSpPr>
            <p:cNvPr id="86" name="Rettangolo 85"/>
            <p:cNvSpPr/>
            <p:nvPr/>
          </p:nvSpPr>
          <p:spPr>
            <a:xfrm>
              <a:off x="1" y="-602994"/>
              <a:ext cx="2160000" cy="42734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srgbClr val="0047BB"/>
                  </a:solidFill>
                </a:rPr>
                <a:t>GIALLO</a:t>
              </a:r>
            </a:p>
          </p:txBody>
        </p:sp>
        <p:sp>
          <p:nvSpPr>
            <p:cNvPr id="87" name="Rettangolo 86"/>
            <p:cNvSpPr/>
            <p:nvPr/>
          </p:nvSpPr>
          <p:spPr>
            <a:xfrm>
              <a:off x="2508001" y="-602994"/>
              <a:ext cx="2160000" cy="42734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BLU</a:t>
              </a:r>
            </a:p>
          </p:txBody>
        </p:sp>
        <p:sp>
          <p:nvSpPr>
            <p:cNvPr id="88" name="Rettangolo 87"/>
            <p:cNvSpPr/>
            <p:nvPr/>
          </p:nvSpPr>
          <p:spPr>
            <a:xfrm>
              <a:off x="5016001" y="-598614"/>
              <a:ext cx="2160000" cy="427349"/>
            </a:xfrm>
            <a:prstGeom prst="rect">
              <a:avLst/>
            </a:prstGeom>
            <a:solidFill>
              <a:srgbClr val="3B3B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GRIGIO1 </a:t>
              </a:r>
              <a:br>
                <a:rPr lang="it-IT" sz="1050" b="1" dirty="0">
                  <a:solidFill>
                    <a:prstClr val="white"/>
                  </a:solidFill>
                </a:rPr>
              </a:br>
              <a:r>
                <a:rPr lang="it-IT" sz="825" dirty="0">
                  <a:solidFill>
                    <a:prstClr val="white"/>
                  </a:solidFill>
                </a:rPr>
                <a:t>(solo testo)</a:t>
              </a:r>
              <a:endParaRPr lang="it-IT" sz="1050" dirty="0">
                <a:solidFill>
                  <a:prstClr val="white"/>
                </a:solidFill>
              </a:endParaRPr>
            </a:p>
          </p:txBody>
        </p:sp>
        <p:sp>
          <p:nvSpPr>
            <p:cNvPr id="89" name="Rettangolo 88"/>
            <p:cNvSpPr/>
            <p:nvPr/>
          </p:nvSpPr>
          <p:spPr>
            <a:xfrm>
              <a:off x="7524001" y="-602994"/>
              <a:ext cx="2160000" cy="42734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GRIGIO2</a:t>
              </a:r>
            </a:p>
          </p:txBody>
        </p:sp>
        <p:sp>
          <p:nvSpPr>
            <p:cNvPr id="29" name="Rettangolo 28"/>
            <p:cNvSpPr/>
            <p:nvPr/>
          </p:nvSpPr>
          <p:spPr>
            <a:xfrm>
              <a:off x="10032000" y="-602994"/>
              <a:ext cx="2160000" cy="42734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srgbClr val="E7E6E6">
                      <a:lumMod val="25000"/>
                    </a:srgbClr>
                  </a:solidFill>
                </a:rPr>
                <a:t>GRIGIO3</a:t>
              </a:r>
            </a:p>
          </p:txBody>
        </p:sp>
      </p:grpSp>
      <p:cxnSp>
        <p:nvCxnSpPr>
          <p:cNvPr id="20" name="Connettore diritto 19"/>
          <p:cNvCxnSpPr/>
          <p:nvPr/>
        </p:nvCxnSpPr>
        <p:spPr>
          <a:xfrm>
            <a:off x="1" y="745215"/>
            <a:ext cx="8586002" cy="0"/>
          </a:xfrm>
          <a:prstGeom prst="line">
            <a:avLst/>
          </a:prstGeom>
          <a:ln w="50800" cap="flat">
            <a:solidFill>
              <a:schemeClr val="accent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egnaposto testo 3"/>
          <p:cNvSpPr>
            <a:spLocks noGrp="1"/>
          </p:cNvSpPr>
          <p:nvPr>
            <p:ph type="body" idx="1"/>
          </p:nvPr>
        </p:nvSpPr>
        <p:spPr>
          <a:xfrm>
            <a:off x="278606" y="1016000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5" name="Rettangolo 14"/>
          <p:cNvSpPr/>
          <p:nvPr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16" name="Immagine 15" descr="PI_logo_o_RGB_p.jp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3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18" name="Rettangolo 17"/>
          <p:cNvSpPr/>
          <p:nvPr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19" name="Rettangolo 18"/>
          <p:cNvSpPr/>
          <p:nvPr/>
        </p:nvSpPr>
        <p:spPr>
          <a:xfrm>
            <a:off x="8659606" y="6498206"/>
            <a:ext cx="484394" cy="3597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1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58418" y="6495840"/>
            <a:ext cx="484394" cy="359791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fld id="{B87FA73C-A7EE-4241-A631-441DFD16C2EB}" type="slidenum">
              <a:rPr lang="it-IT" smtClean="0">
                <a:solidFill>
                  <a:prstClr val="white"/>
                </a:solidFill>
              </a:rPr>
              <a:pPr/>
              <a:t>‹N›</a:t>
            </a:fld>
            <a:endParaRPr lang="it-IT" dirty="0">
              <a:solidFill>
                <a:prstClr val="white"/>
              </a:solidFill>
            </a:endParaRPr>
          </a:p>
        </p:txBody>
      </p:sp>
      <p:cxnSp>
        <p:nvCxnSpPr>
          <p:cNvPr id="22" name="Connettore diritto 21"/>
          <p:cNvCxnSpPr/>
          <p:nvPr/>
        </p:nvCxnSpPr>
        <p:spPr>
          <a:xfrm>
            <a:off x="8658417" y="74521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riangolo isoscele 1"/>
          <p:cNvSpPr/>
          <p:nvPr/>
        </p:nvSpPr>
        <p:spPr>
          <a:xfrm rot="10800000">
            <a:off x="227345" y="-324737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3" name="Triangolo isoscele 22"/>
          <p:cNvSpPr/>
          <p:nvPr/>
        </p:nvSpPr>
        <p:spPr>
          <a:xfrm rot="10800000">
            <a:off x="8817402" y="-324737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4" name="Triangolo isoscele 23"/>
          <p:cNvSpPr/>
          <p:nvPr/>
        </p:nvSpPr>
        <p:spPr>
          <a:xfrm>
            <a:off x="227345" y="6950754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5" name="Triangolo isoscele 24"/>
          <p:cNvSpPr/>
          <p:nvPr/>
        </p:nvSpPr>
        <p:spPr>
          <a:xfrm>
            <a:off x="8817402" y="6950754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6" name="Triangolo isoscele 25"/>
          <p:cNvSpPr/>
          <p:nvPr/>
        </p:nvSpPr>
        <p:spPr>
          <a:xfrm rot="5400000">
            <a:off x="-223572" y="918033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7" name="Triangolo isoscele 26"/>
          <p:cNvSpPr/>
          <p:nvPr/>
        </p:nvSpPr>
        <p:spPr>
          <a:xfrm rot="5400000">
            <a:off x="-223571" y="6015502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28" name="Triangolo isoscele 27"/>
          <p:cNvSpPr/>
          <p:nvPr/>
        </p:nvSpPr>
        <p:spPr>
          <a:xfrm rot="16200000">
            <a:off x="9231797" y="918033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0" name="Triangolo isoscele 29"/>
          <p:cNvSpPr/>
          <p:nvPr/>
        </p:nvSpPr>
        <p:spPr>
          <a:xfrm rot="16200000">
            <a:off x="9231798" y="6015502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grpSp>
        <p:nvGrpSpPr>
          <p:cNvPr id="31" name="Gruppo 30"/>
          <p:cNvGrpSpPr/>
          <p:nvPr/>
        </p:nvGrpSpPr>
        <p:grpSpPr>
          <a:xfrm>
            <a:off x="685800" y="-602994"/>
            <a:ext cx="7768558" cy="431729"/>
            <a:chOff x="1" y="-602994"/>
            <a:chExt cx="12191999" cy="431729"/>
          </a:xfrm>
        </p:grpSpPr>
        <p:sp>
          <p:nvSpPr>
            <p:cNvPr id="32" name="Rettangolo 31"/>
            <p:cNvSpPr/>
            <p:nvPr/>
          </p:nvSpPr>
          <p:spPr>
            <a:xfrm>
              <a:off x="1" y="-602994"/>
              <a:ext cx="2160000" cy="42734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srgbClr val="0047BB"/>
                  </a:solidFill>
                </a:rPr>
                <a:t>GIALLO</a:t>
              </a:r>
            </a:p>
          </p:txBody>
        </p:sp>
        <p:sp>
          <p:nvSpPr>
            <p:cNvPr id="33" name="Rettangolo 32"/>
            <p:cNvSpPr/>
            <p:nvPr/>
          </p:nvSpPr>
          <p:spPr>
            <a:xfrm>
              <a:off x="2508001" y="-602994"/>
              <a:ext cx="2160000" cy="42734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BLU</a:t>
              </a:r>
            </a:p>
          </p:txBody>
        </p:sp>
        <p:sp>
          <p:nvSpPr>
            <p:cNvPr id="34" name="Rettangolo 33"/>
            <p:cNvSpPr/>
            <p:nvPr/>
          </p:nvSpPr>
          <p:spPr>
            <a:xfrm>
              <a:off x="5016001" y="-598614"/>
              <a:ext cx="2160000" cy="427349"/>
            </a:xfrm>
            <a:prstGeom prst="rect">
              <a:avLst/>
            </a:prstGeom>
            <a:solidFill>
              <a:srgbClr val="3B3B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GRIGIO1 </a:t>
              </a:r>
              <a:br>
                <a:rPr lang="it-IT" sz="1050" b="1" dirty="0">
                  <a:solidFill>
                    <a:prstClr val="white"/>
                  </a:solidFill>
                </a:rPr>
              </a:br>
              <a:r>
                <a:rPr lang="it-IT" sz="825" dirty="0">
                  <a:solidFill>
                    <a:prstClr val="white"/>
                  </a:solidFill>
                </a:rPr>
                <a:t>(solo testo)</a:t>
              </a:r>
              <a:endParaRPr lang="it-IT" sz="1050" dirty="0">
                <a:solidFill>
                  <a:prstClr val="white"/>
                </a:solidFill>
              </a:endParaRPr>
            </a:p>
          </p:txBody>
        </p:sp>
        <p:sp>
          <p:nvSpPr>
            <p:cNvPr id="35" name="Rettangolo 34"/>
            <p:cNvSpPr/>
            <p:nvPr/>
          </p:nvSpPr>
          <p:spPr>
            <a:xfrm>
              <a:off x="7524001" y="-602994"/>
              <a:ext cx="2160000" cy="42734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prstClr val="white"/>
                  </a:solidFill>
                </a:rPr>
                <a:t>GRIGIO2</a:t>
              </a:r>
            </a:p>
          </p:txBody>
        </p:sp>
        <p:sp>
          <p:nvSpPr>
            <p:cNvPr id="36" name="Rettangolo 35"/>
            <p:cNvSpPr/>
            <p:nvPr/>
          </p:nvSpPr>
          <p:spPr>
            <a:xfrm>
              <a:off x="10032000" y="-602994"/>
              <a:ext cx="2160000" cy="42734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t-IT" sz="1050" b="1" dirty="0">
                  <a:solidFill>
                    <a:srgbClr val="E7E6E6">
                      <a:lumMod val="25000"/>
                    </a:srgbClr>
                  </a:solidFill>
                </a:rPr>
                <a:t>GRIGIO3</a:t>
              </a:r>
            </a:p>
          </p:txBody>
        </p:sp>
      </p:grpSp>
      <p:cxnSp>
        <p:nvCxnSpPr>
          <p:cNvPr id="37" name="Connettore diritto 36"/>
          <p:cNvCxnSpPr/>
          <p:nvPr/>
        </p:nvCxnSpPr>
        <p:spPr>
          <a:xfrm>
            <a:off x="1" y="745215"/>
            <a:ext cx="8586002" cy="0"/>
          </a:xfrm>
          <a:prstGeom prst="line">
            <a:avLst/>
          </a:prstGeom>
          <a:ln w="50800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ttangolo 37"/>
          <p:cNvSpPr/>
          <p:nvPr/>
        </p:nvSpPr>
        <p:spPr>
          <a:xfrm>
            <a:off x="2397568" y="6498218"/>
            <a:ext cx="6189030" cy="3597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39" name="Rettangolo 38"/>
          <p:cNvSpPr/>
          <p:nvPr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40" name="Immagine 39" descr="PI_logo_o_RGB_p.jp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3" y="6498218"/>
            <a:ext cx="1351173" cy="359791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41" name="Rettangolo 40"/>
          <p:cNvSpPr/>
          <p:nvPr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2" name="Rettangolo 41"/>
          <p:cNvSpPr/>
          <p:nvPr/>
        </p:nvSpPr>
        <p:spPr>
          <a:xfrm>
            <a:off x="8659609" y="6495832"/>
            <a:ext cx="484394" cy="35979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43" name="Connettore diritto 42"/>
          <p:cNvCxnSpPr/>
          <p:nvPr/>
        </p:nvCxnSpPr>
        <p:spPr>
          <a:xfrm>
            <a:off x="8658417" y="74521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riangolo isoscele 43"/>
          <p:cNvSpPr/>
          <p:nvPr/>
        </p:nvSpPr>
        <p:spPr>
          <a:xfrm rot="10800000">
            <a:off x="227345" y="-324737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5" name="Triangolo isoscele 44"/>
          <p:cNvSpPr/>
          <p:nvPr/>
        </p:nvSpPr>
        <p:spPr>
          <a:xfrm rot="10800000">
            <a:off x="8817402" y="-324737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6" name="Triangolo isoscele 45"/>
          <p:cNvSpPr/>
          <p:nvPr/>
        </p:nvSpPr>
        <p:spPr>
          <a:xfrm>
            <a:off x="227345" y="6950754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7" name="Triangolo isoscele 46"/>
          <p:cNvSpPr/>
          <p:nvPr/>
        </p:nvSpPr>
        <p:spPr>
          <a:xfrm>
            <a:off x="8817402" y="6950754"/>
            <a:ext cx="99252" cy="26125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8" name="Triangolo isoscele 47"/>
          <p:cNvSpPr/>
          <p:nvPr/>
        </p:nvSpPr>
        <p:spPr>
          <a:xfrm rot="5400000">
            <a:off x="-223572" y="918033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49" name="Triangolo isoscele 48"/>
          <p:cNvSpPr/>
          <p:nvPr/>
        </p:nvSpPr>
        <p:spPr>
          <a:xfrm rot="5400000">
            <a:off x="-223571" y="6015502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50" name="Triangolo isoscele 49"/>
          <p:cNvSpPr/>
          <p:nvPr/>
        </p:nvSpPr>
        <p:spPr>
          <a:xfrm rot="16200000">
            <a:off x="9231797" y="918033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51" name="Triangolo isoscele 50"/>
          <p:cNvSpPr/>
          <p:nvPr/>
        </p:nvSpPr>
        <p:spPr>
          <a:xfrm rot="16200000">
            <a:off x="9231798" y="6015502"/>
            <a:ext cx="132336" cy="19594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58" name="Connettore diritto 57"/>
          <p:cNvCxnSpPr/>
          <p:nvPr userDrawn="1"/>
        </p:nvCxnSpPr>
        <p:spPr>
          <a:xfrm>
            <a:off x="1" y="745215"/>
            <a:ext cx="8586002" cy="0"/>
          </a:xfrm>
          <a:prstGeom prst="line">
            <a:avLst/>
          </a:prstGeom>
          <a:ln w="50800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ttangolo 58"/>
          <p:cNvSpPr/>
          <p:nvPr userDrawn="1"/>
        </p:nvSpPr>
        <p:spPr>
          <a:xfrm rot="10800000">
            <a:off x="-1" y="6498212"/>
            <a:ext cx="469842" cy="359788"/>
          </a:xfrm>
          <a:prstGeom prst="rect">
            <a:avLst/>
          </a:prstGeom>
          <a:solidFill>
            <a:srgbClr val="EFDC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0" name="Rettangolo 59"/>
          <p:cNvSpPr/>
          <p:nvPr userDrawn="1"/>
        </p:nvSpPr>
        <p:spPr>
          <a:xfrm>
            <a:off x="8586598" y="6498209"/>
            <a:ext cx="73010" cy="359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cxnSp>
        <p:nvCxnSpPr>
          <p:cNvPr id="62" name="Connettore diritto 61"/>
          <p:cNvCxnSpPr/>
          <p:nvPr userDrawn="1"/>
        </p:nvCxnSpPr>
        <p:spPr>
          <a:xfrm>
            <a:off x="8658417" y="745215"/>
            <a:ext cx="485584" cy="0"/>
          </a:xfrm>
          <a:prstGeom prst="line">
            <a:avLst/>
          </a:prstGeom>
          <a:ln w="50800" cap="flat">
            <a:solidFill>
              <a:srgbClr val="707173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riangolo isoscele 62"/>
          <p:cNvSpPr/>
          <p:nvPr userDrawn="1"/>
        </p:nvSpPr>
        <p:spPr>
          <a:xfrm rot="10800000">
            <a:off x="227345" y="-324737"/>
            <a:ext cx="99252" cy="26125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4" name="Triangolo isoscele 63"/>
          <p:cNvSpPr/>
          <p:nvPr userDrawn="1"/>
        </p:nvSpPr>
        <p:spPr>
          <a:xfrm rot="10800000">
            <a:off x="8817402" y="-324737"/>
            <a:ext cx="99252" cy="26125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5" name="Triangolo isoscele 64"/>
          <p:cNvSpPr/>
          <p:nvPr userDrawn="1"/>
        </p:nvSpPr>
        <p:spPr>
          <a:xfrm>
            <a:off x="227345" y="6950754"/>
            <a:ext cx="99252" cy="26125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6" name="Triangolo isoscele 65"/>
          <p:cNvSpPr/>
          <p:nvPr userDrawn="1"/>
        </p:nvSpPr>
        <p:spPr>
          <a:xfrm>
            <a:off x="8817402" y="6950754"/>
            <a:ext cx="99252" cy="26125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7" name="Triangolo isoscele 66"/>
          <p:cNvSpPr/>
          <p:nvPr userDrawn="1"/>
        </p:nvSpPr>
        <p:spPr>
          <a:xfrm rot="5400000">
            <a:off x="-223572" y="918033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8" name="Triangolo isoscele 67"/>
          <p:cNvSpPr/>
          <p:nvPr userDrawn="1"/>
        </p:nvSpPr>
        <p:spPr>
          <a:xfrm rot="5400000">
            <a:off x="-223571" y="6015504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69" name="Triangolo isoscele 68"/>
          <p:cNvSpPr/>
          <p:nvPr userDrawn="1"/>
        </p:nvSpPr>
        <p:spPr>
          <a:xfrm rot="16200000">
            <a:off x="9231797" y="918033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sp>
        <p:nvSpPr>
          <p:cNvPr id="70" name="Triangolo isoscele 69"/>
          <p:cNvSpPr/>
          <p:nvPr userDrawn="1"/>
        </p:nvSpPr>
        <p:spPr>
          <a:xfrm rot="16200000">
            <a:off x="9231798" y="6015504"/>
            <a:ext cx="132336" cy="195943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 sz="1350">
              <a:solidFill>
                <a:prstClr val="white"/>
              </a:solidFill>
            </a:endParaRPr>
          </a:p>
        </p:txBody>
      </p:sp>
      <p:pic>
        <p:nvPicPr>
          <p:cNvPr id="72" name="Immagine 71" descr="PI_logo_o_RGB_p.jpg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4042" y="6497638"/>
            <a:ext cx="1781708" cy="357988"/>
          </a:xfrm>
          <a:custGeom>
            <a:avLst/>
            <a:gdLst>
              <a:gd name="connsiteX0" fmla="*/ 0 w 1801564"/>
              <a:gd name="connsiteY0" fmla="*/ 0 h 359791"/>
              <a:gd name="connsiteX1" fmla="*/ 1801564 w 1801564"/>
              <a:gd name="connsiteY1" fmla="*/ 0 h 359791"/>
              <a:gd name="connsiteX2" fmla="*/ 1801564 w 1801564"/>
              <a:gd name="connsiteY2" fmla="*/ 359791 h 359791"/>
              <a:gd name="connsiteX3" fmla="*/ 0 w 1801564"/>
              <a:gd name="connsiteY3" fmla="*/ 359791 h 35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1564" h="359791">
                <a:moveTo>
                  <a:pt x="0" y="0"/>
                </a:moveTo>
                <a:lnTo>
                  <a:pt x="1801564" y="0"/>
                </a:lnTo>
                <a:lnTo>
                  <a:pt x="1801564" y="359791"/>
                </a:lnTo>
                <a:lnTo>
                  <a:pt x="0" y="359791"/>
                </a:lnTo>
                <a:close/>
              </a:path>
            </a:pathLst>
          </a:custGeom>
        </p:spPr>
      </p:pic>
      <p:sp>
        <p:nvSpPr>
          <p:cNvPr id="73" name="Segnaposto numero diapositiva 2"/>
          <p:cNvSpPr txBox="1">
            <a:spLocks/>
          </p:cNvSpPr>
          <p:nvPr userDrawn="1"/>
        </p:nvSpPr>
        <p:spPr>
          <a:xfrm>
            <a:off x="8659606" y="6500822"/>
            <a:ext cx="484394" cy="357187"/>
          </a:xfrm>
          <a:prstGeom prst="rect">
            <a:avLst/>
          </a:prstGeom>
        </p:spPr>
        <p:txBody>
          <a:bodyPr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87FA73C-A7EE-4241-A631-441DFD16C2EB}" type="slidenum">
              <a:rPr lang="it-IT" smtClean="0">
                <a:solidFill>
                  <a:srgbClr val="706F6F"/>
                </a:solidFill>
              </a:rPr>
              <a:pPr/>
              <a:t>‹N›</a:t>
            </a:fld>
            <a:endParaRPr lang="it-IT" dirty="0">
              <a:solidFill>
                <a:srgbClr val="706F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643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1800" b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Clr>
          <a:srgbClr val="707173"/>
        </a:buClr>
        <a:buSzPct val="120000"/>
        <a:buFont typeface="Arial" panose="020B0604020202020204" pitchFamily="34" charset="0"/>
        <a:buChar char="•"/>
        <a:defRPr lang="it-IT" sz="150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4"/>
        </a:buClr>
        <a:buSzPct val="100000"/>
        <a:buFont typeface="Courier New" panose="02070309020205020404" pitchFamily="49" charset="0"/>
        <a:buChar char="o"/>
        <a:defRPr lang="it-IT" sz="135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4"/>
        </a:buClr>
        <a:buFont typeface="Arial" panose="020B0604020202020204" pitchFamily="34" charset="0"/>
        <a:buChar char="•"/>
        <a:defRPr lang="it-IT" sz="120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4"/>
        </a:buClr>
        <a:buSzPct val="80000"/>
        <a:buFont typeface="Courier New" panose="02070309020205020404" pitchFamily="49" charset="0"/>
        <a:buChar char="o"/>
        <a:defRPr lang="it-IT" sz="105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Clr>
          <a:srgbClr val="707173"/>
        </a:buClr>
        <a:buSzPct val="60000"/>
        <a:buFont typeface="Arial" panose="020B0604020202020204" pitchFamily="34" charset="0"/>
        <a:buChar char="•"/>
        <a:defRPr lang="it-IT" sz="105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2" pos="3840">
          <p15:clr>
            <a:srgbClr val="F26B43"/>
          </p15:clr>
        </p15:guide>
        <p15:guide id="5" pos="234">
          <p15:clr>
            <a:srgbClr val="9FCC3B"/>
          </p15:clr>
        </p15:guide>
        <p15:guide id="6" pos="7446">
          <p15:clr>
            <a:srgbClr val="9FCC3B"/>
          </p15:clr>
        </p15:guide>
        <p15:guide id="7" orient="horz" pos="2244" userDrawn="1">
          <p15:clr>
            <a:srgbClr val="9FCC3B"/>
          </p15:clr>
        </p15:guide>
        <p15:guide id="8" pos="2880" userDrawn="1">
          <p15:clr>
            <a:srgbClr val="F26B43"/>
          </p15:clr>
        </p15:guide>
        <p15:guide id="9" orient="horz" pos="3851" userDrawn="1">
          <p15:clr>
            <a:srgbClr val="9FCC3B"/>
          </p15:clr>
        </p15:guide>
        <p15:guide id="10" orient="horz" pos="640" userDrawn="1">
          <p15:clr>
            <a:srgbClr val="FBAE40"/>
          </p15:clr>
        </p15:guide>
        <p15:guide id="11" pos="176" userDrawn="1">
          <p15:clr>
            <a:srgbClr val="9FCC3B"/>
          </p15:clr>
        </p15:guide>
        <p15:guide id="12" pos="5585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66734" y="810926"/>
            <a:ext cx="8669762" cy="2387600"/>
          </a:xfrm>
        </p:spPr>
        <p:txBody>
          <a:bodyPr/>
          <a:lstStyle/>
          <a:p>
            <a:r>
              <a:rPr lang="it-IT" kern="0" dirty="0" smtClean="0"/>
              <a:t/>
            </a:r>
            <a:br>
              <a:rPr lang="it-IT" kern="0" dirty="0" smtClean="0"/>
            </a:br>
            <a:r>
              <a:rPr lang="it-IT" kern="0" dirty="0" smtClean="0"/>
              <a:t>Accordo </a:t>
            </a:r>
            <a:r>
              <a:rPr lang="it-IT" kern="0" dirty="0" smtClean="0"/>
              <a:t>4 agosto 2017 </a:t>
            </a:r>
            <a:r>
              <a:rPr lang="it-IT" kern="0" dirty="0" smtClean="0"/>
              <a:t>– Allegato 3</a:t>
            </a:r>
            <a:br>
              <a:rPr lang="it-IT" kern="0" dirty="0" smtClean="0"/>
            </a:br>
            <a:r>
              <a:rPr lang="it-IT" kern="0" dirty="0" smtClean="0"/>
              <a:t>RECAPITO E LAVORAZIONI INTERNE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87FA73C-A7EE-4241-A631-441DFD16C2EB}" type="slidenum">
              <a:rPr lang="it-IT" smtClean="0">
                <a:solidFill>
                  <a:prstClr val="white"/>
                </a:solidFill>
              </a:rPr>
              <a:pPr/>
              <a:t>1</a:t>
            </a:fld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9" name="Segnaposto numero diapositiva 4"/>
          <p:cNvSpPr txBox="1">
            <a:spLocks/>
          </p:cNvSpPr>
          <p:nvPr/>
        </p:nvSpPr>
        <p:spPr>
          <a:xfrm>
            <a:off x="8664946" y="6500824"/>
            <a:ext cx="484394" cy="357187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87FA73C-A7EE-4241-A631-441DFD16C2EB}" type="slidenum">
              <a:rPr lang="it-IT">
                <a:solidFill>
                  <a:prstClr val="white"/>
                </a:solidFill>
              </a:rPr>
              <a:pPr/>
              <a:t>1</a:t>
            </a:fld>
            <a:endParaRPr lang="it-IT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97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78606" y="35496"/>
            <a:ext cx="8865393" cy="358951"/>
          </a:xfrm>
        </p:spPr>
        <p:txBody>
          <a:bodyPr/>
          <a:lstStyle/>
          <a:p>
            <a:r>
              <a:rPr lang="it-IT" kern="0" dirty="0">
                <a:solidFill>
                  <a:srgbClr val="0047A9"/>
                </a:solidFill>
              </a:rPr>
              <a:t>Elenco </a:t>
            </a:r>
            <a:r>
              <a:rPr lang="it-IT" kern="0" dirty="0" smtClean="0">
                <a:solidFill>
                  <a:srgbClr val="0047A9"/>
                </a:solidFill>
              </a:rPr>
              <a:t>131 Centri </a:t>
            </a:r>
            <a:r>
              <a:rPr lang="it-IT" kern="0" dirty="0">
                <a:solidFill>
                  <a:srgbClr val="0047A9"/>
                </a:solidFill>
              </a:rPr>
              <a:t>di Distribuzione </a:t>
            </a:r>
            <a:r>
              <a:rPr lang="it-IT" kern="0" dirty="0" smtClean="0">
                <a:solidFill>
                  <a:srgbClr val="0047A9"/>
                </a:solidFill>
              </a:rPr>
              <a:t>attualmente abilitati</a:t>
            </a:r>
            <a:endParaRPr lang="it-IT" dirty="0"/>
          </a:p>
        </p:txBody>
      </p:sp>
      <p:graphicFrame>
        <p:nvGraphicFramePr>
          <p:cNvPr id="6" name="Tabel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4947845"/>
              </p:ext>
            </p:extLst>
          </p:nvPr>
        </p:nvGraphicFramePr>
        <p:xfrm>
          <a:off x="4408158" y="1135333"/>
          <a:ext cx="4251448" cy="4618309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967369"/>
                <a:gridCol w="1023873"/>
                <a:gridCol w="379714"/>
                <a:gridCol w="1880492"/>
              </a:tblGrid>
              <a:tr h="135685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i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AL RAM</a:t>
                      </a:r>
                      <a:endParaRPr lang="it-IT" sz="700" b="1" i="1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i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REGIONE</a:t>
                      </a:r>
                      <a:endParaRPr lang="it-IT" sz="700" b="1" i="1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i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PROV</a:t>
                      </a:r>
                      <a:endParaRPr lang="it-IT" sz="700" b="1" i="1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i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CD</a:t>
                      </a:r>
                      <a:endParaRPr lang="it-IT" sz="700" b="1" i="1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CENTRO 1 RAM 1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TOSCANA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FI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FIRENZE RECAPITO CAMPO DI MARTE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1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TOSCANA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FI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FIRENZE RECAPITO GAVINANA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CENTRO 1 RAM 1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TOSCANA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FI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FIRENZE RECAPITO NOVOLI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1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TOSCANA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FI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FIRENZE RECAPITO SOFFIANO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1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TOSCANA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FI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FIRENZE RECAPITO VITTORIA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1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TOSCANA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PT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PISTOIA RECAPITO PRATESE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1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TOSCANA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PT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PISTOIA RECAPITO PRATESE BIS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1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TOSCANA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SIENA RECAPITO SCLAVO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40704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1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TOSCANA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GR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GROSSETO RECAPITO MARCONI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1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TOSCANA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LU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LUCCA RECAPITO PIAGGIA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1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TOSCANA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MS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CARRARA RECAPITO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1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TOSCANA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MS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MASSA RECAPITO CARDUCCI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1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TOSCANA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PISA RECAPITO OSPEDALETTO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1 RAM 3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UMBRIA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PG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PERUGIA RECAPITO CITTA'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1 RAM 3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UMBRIA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PG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PERUGIA RECAPITO EST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NORD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EMILIA ROMAGNA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BO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BOLOGNA RECAPITO EMILIA LEVANTE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NORD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EMILIA ROMAGNA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BO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BOLOGNA RECAPITO EMILIA PONENTE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NORD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EMILIA ROMAGNA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BO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BOLOGNA RECAPITO NORD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NORD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EMILIA ROMAGNA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BO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BOLOGNA RECAPITO ROVERI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CENTRO NORD RAM 1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EMILIA ROMAGNA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MO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MODENA RECAPITO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CENTRO NORD RAM 1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EMILIA ROMAGNA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MO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 smtClean="0">
                          <a:effectLst/>
                        </a:rPr>
                        <a:t>CARPI RECAPITO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CENTRO NORD RAM 2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EMILIA ROMAGNA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FC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CESENA RECAPITO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NORD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EMILIA ROMAGNA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FC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FORLI' RECAPITO VOLTA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NORD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EMILIA ROMAGNA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FE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FERRARA RECAPITO CENTRO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NORD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EMILIA ROMAGNA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FE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FERRARA RECAPITO SUD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NORD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EMILIA ROMAGNA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RAVENNA RECAPITO MEUCCI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NORD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EMILIA ROMAGNA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RN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RIMINI RECAPITO NORD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NORD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EMILIA ROMAGNA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RN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RIMINI RECAPITO SUD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NORD RAM 3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EMILIA ROMAGNA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PC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PIACENZA RECAPITO MARCONI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NORD RAM 3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EMILIA ROMAGNA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PR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PARMA RECAPITO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NORD RAM 3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EMILIA ROMAGNA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REGGIO EMILIA RECAPITO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NORD RAM 4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MARCHE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AN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ANCONA RECAPITO MARCONI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35685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CENTRO NORD RAM 4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MARCHE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PU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PESARO RECAPITO CACCIATORI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7" name="Tabel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4662770"/>
              </p:ext>
            </p:extLst>
          </p:nvPr>
        </p:nvGraphicFramePr>
        <p:xfrm>
          <a:off x="95686" y="1103313"/>
          <a:ext cx="4152463" cy="5120640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944846"/>
                <a:gridCol w="1000034"/>
                <a:gridCol w="302584"/>
                <a:gridCol w="1904999"/>
              </a:tblGrid>
              <a:tr h="105218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i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AL RAM</a:t>
                      </a:r>
                      <a:endParaRPr lang="it-IT" sz="700" b="1" i="1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i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REGIONE</a:t>
                      </a:r>
                      <a:endParaRPr lang="it-IT" sz="700" b="1" i="1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i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PROV</a:t>
                      </a:r>
                      <a:endParaRPr lang="it-IT" sz="700" b="1" i="1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i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CD</a:t>
                      </a:r>
                      <a:endParaRPr lang="it-IT" sz="700" b="1" i="1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CENTRO RAM 1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LAZIO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RM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ROMA RECAPITO ACILIA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LAZIO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RM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ROMA RECAPITO APPIO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LAZIO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RM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ROMA RECAPITO BELSITO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LAZIO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RM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ROMA RECAPITO BRAVETTA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LAZIO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RM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ROMA RECAPITO CASILINO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LAZIO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RM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ROMA RECAPITO CENTRO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LAZIO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RM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ROMA RECAPITO CINECITTA' EST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LAZIO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RM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ROMA RECAPITO ESQUILINO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LAZIO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RM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ROMA RECAPITO EUR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LAZIO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RM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ROMA RECAPITO LAURENTINO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210436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LAZIO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RM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ROMA RECAPITO LIDO DI OSTIA DEL GRECO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LAZIO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RM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ROMA RECAPITO MONTESACRO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LAZIO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RM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ROMA RECAPITO OSTIENSE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LAZIO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RM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ROMA RECAPITO PRATI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LAZIO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RM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ROMA RECAPITO PRIMA PORTA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LAZIO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RM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ROMA RECAPITO SPINACETO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LAZIO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RM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ROMA RECAPITO TIBURTINO SUD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LAZIO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RM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ROMA RECAPITO TRULLO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3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ABRUZZO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AQ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L'AQUILA RECAPITO CENTI COLELLA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3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ABRUZZO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PESCARA RECAPITO VOLTA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4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SARDEGNA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CAGLIARI RECAPITO EST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CENTRO RAM 4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SARDEGNA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CAGLIARI RECAPITO OVEST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LODI RECAPITO FASCETTI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MILANO RECAPITO BAGGIO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MILANO RECAPITO BOVISA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MILANO RECAPITO CENTRO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MILANO RECAPITO CORVETTO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MILANO RECAPITO ISOLA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MILANO RECAPITO LAMBRATE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MILANO RECAPITO PRECOTTO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MILANO RECAPITO TICINESE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PV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PAVIA RECAPITO BRAMBILLA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PV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VIGEVANO RECAPITO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MB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CARATE BRIANZA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LOMBARDIA RAM 2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LOMBARDIA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MB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 smtClean="0">
                          <a:effectLst/>
                        </a:rPr>
                        <a:t>BRUGHERIO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LOMBARDIA RAM 2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LOMBARDIA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MB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MONZA RECAPITO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CINISELLO BALSAMO RECAPITO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LEGNANO RECAPITO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RHO RECAPITO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MI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SESTO SAN GIOVANNI RECAPITO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3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COMO RECAPITO GALLIO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3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BUSTO ARSIZIO RECAPITO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3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GALLARATE RECAPITO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3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VARESE RECAPITO BELFORTE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4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BS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BRESCIA RECAPITO DALMAZIA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05218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LOMBARDIA RAM 5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LOMBARDIA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BG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BERGAMO RECAPITO BUTTARO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9" name="Rettangolo 8"/>
          <p:cNvSpPr/>
          <p:nvPr/>
        </p:nvSpPr>
        <p:spPr>
          <a:xfrm>
            <a:off x="285748" y="363027"/>
            <a:ext cx="7877175" cy="286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685800">
              <a:lnSpc>
                <a:spcPct val="90000"/>
              </a:lnSpc>
              <a:spcBef>
                <a:spcPts val="750"/>
              </a:spcBef>
              <a:buClr>
                <a:srgbClr val="707173"/>
              </a:buClr>
              <a:buSzPct val="120000"/>
              <a:buFont typeface="Arial" panose="020B0604020202020204" pitchFamily="34" charset="0"/>
              <a:buNone/>
            </a:pPr>
            <a:r>
              <a:rPr lang="it-IT" sz="1400" cap="all" dirty="0">
                <a:solidFill>
                  <a:srgbClr val="0047BB"/>
                </a:solidFill>
              </a:rPr>
              <a:t>E potenzialmente interessati ad attività pomeridiane e il Sabato(1/2)</a:t>
            </a:r>
          </a:p>
        </p:txBody>
      </p:sp>
    </p:spTree>
    <p:extLst>
      <p:ext uri="{BB962C8B-B14F-4D97-AF65-F5344CB8AC3E}">
        <p14:creationId xmlns:p14="http://schemas.microsoft.com/office/powerpoint/2010/main" val="149864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8023184"/>
              </p:ext>
            </p:extLst>
          </p:nvPr>
        </p:nvGraphicFramePr>
        <p:xfrm>
          <a:off x="120650" y="1185863"/>
          <a:ext cx="4387850" cy="4587240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997800"/>
                <a:gridCol w="1056082"/>
                <a:gridCol w="391659"/>
                <a:gridCol w="1942309"/>
              </a:tblGrid>
              <a:tr h="85431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i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AL RAM</a:t>
                      </a:r>
                      <a:endParaRPr lang="it-IT" sz="700" b="1" i="1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i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REGIONE</a:t>
                      </a:r>
                      <a:endParaRPr lang="it-IT" sz="700" b="1" i="1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i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PROV</a:t>
                      </a:r>
                      <a:endParaRPr lang="it-IT" sz="700" b="1" i="1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i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CD</a:t>
                      </a:r>
                      <a:endParaRPr lang="it-IT" sz="700" b="1" i="1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NORD EST RAM 1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VENETO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PD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CITTADELLA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NORD EST RAM 1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VENETO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PD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PADOVA RECAPITO ANTENORE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NORD EST RAM 1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VENETO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PD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PADOVA RECAPITO ANTENORE BIS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NORD EST RAM 1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VENETO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PD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PADOVA RECAPITO SANT'ANTONIO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EST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VENETO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VICENZA RECAPITO SAN LAZZARO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EST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VENETO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VENEZIA RECAPITO MESTRE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EST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VENETO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VENEZIA RECAPITO MESTRE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EST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VENETO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VENEZIA RECAPITO SAN MARCO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EST RAM 3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VENETO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BL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BELLUNO RECAPITO CASTELLO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EST RAM 3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VENETO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TV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TREVISO RECAPITO DUCA D'AOSTA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EST RAM 4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VENETO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VR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VERONA RECAPITO VIVIANI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EST RAM 4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VENETO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VR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VERONA RECAPITO VIVIANI BIS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EST RAM 5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FRIULI VENEZIA GIULIA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TS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TRIESTE RECAPITO CASALE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EST RAM 5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FRIULI VENEZIA GIULIA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TS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TRIESTE RECAPITO CASALE BIS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EST RAM 5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FRIULI VENEZIA GIULIA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UD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UDINE RECAPITO EUROPA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OVEST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PIEMONTE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TO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TORINO RECAPITO GROSSETO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OVEST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PIEMONTE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TO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TORINO RECAPITO MARSIGLI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OVEST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PIEMONTE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TORINO RECAPITO MONTEVERDI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OVEST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PIEMONTE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TO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TORINO RECAPITO NIZZA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OVEST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PIEMONTE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TO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TORINO RECAPITO REISS ROMOLI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OVEST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PIEMONTE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TO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TORINO RECAPITO TAZZOLI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OVEST RAM 3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PIEMONTE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BI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BIELLA RECAPITO MICCA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NORD OVEST RAM 3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PIEMONTE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NOVARA RECAPITO MONTEROSA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OVEST RAM 3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PIEMONTE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NOVARA RECAPITO MONTEROSA BIS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OVEST RAM 4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LIGURIA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GE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GENOVA RECAPITO CATALANI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OVEST RAM 4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LIGURIA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GE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GENOVA RECAPITO MURA ZINGARI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OVEST RAM 4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LIGURIA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GE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GENOVA RECAPITO ORSINI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OVEST RAM 4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LIGURIA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GE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GENOVA RECAPITO PONENTE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OVEST RAM 4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LIGURIA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GE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GENOVA RECAPITO PRA'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OVEST RAM 4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LIGURIA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GE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GENOVA RECAPITO TERRALBA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OVEST RAM 4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LIGURIA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GE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GENOVA RECAPITO VALBISAGNO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NORD OVEST RAM 4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LIGURIA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GE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GENOVA RECAPITO VALPOLCEVERA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SUD 1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PUGLIA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BA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BARI RECAPITO CARRASSI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SUD 1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PUGLIA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BA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BARI RECAPITO POGGIOFRANCO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SUD 1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PUGLIA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BA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BARI RECAPITO SAN PAOLO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SUD 2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SICILIA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CT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CATANIA RECAPITO ALLA RENA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SUD 2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SICILIA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CT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CATANIA RECAPITO FERRARI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SUD 2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SICILIA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CT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CATANIA RECAPITO RAPISARDI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SUD 2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SICILIA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PALERMO RECAPITO AUSONIA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SUD 2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SICILIA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PALERMO RECAPITO CENTRO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SUD 2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SICILIA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PALERMO RECAPITO LA MALFA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SUD 2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SICILIA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PA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PALERMO RECAPITO SPERONE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8" name="Tabel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429260"/>
              </p:ext>
            </p:extLst>
          </p:nvPr>
        </p:nvGraphicFramePr>
        <p:xfrm>
          <a:off x="4747079" y="1157288"/>
          <a:ext cx="4126139" cy="1173480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997800"/>
                <a:gridCol w="1056082"/>
                <a:gridCol w="391659"/>
                <a:gridCol w="1680598"/>
              </a:tblGrid>
              <a:tr h="85431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i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AL RAM</a:t>
                      </a:r>
                      <a:endParaRPr lang="it-IT" sz="700" b="1" i="1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i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REGIONE</a:t>
                      </a:r>
                      <a:endParaRPr lang="it-IT" sz="700" b="1" i="1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i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PROV</a:t>
                      </a:r>
                      <a:endParaRPr lang="it-IT" sz="700" b="1" i="1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i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CD</a:t>
                      </a:r>
                      <a:endParaRPr lang="it-IT" sz="700" b="1" i="1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SUD RAM 1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CAMPANIA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NAPOLI RECAPITO BARRA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SUD RAM 1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CAMPANIA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NAPOLI RECAPITO COLLI AMINEI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SUD RAM 1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CAMPANIA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NAPOLI RECAPITO FUORIGROTTA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SUD RAM 1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CAMPANIA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NAPOLI RECAPITO MATTEOTTI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SUD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CAMPANIA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NAPOLI RECAPITO MERGELLINA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SUD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CAMPANIA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NAPOLI RECAPITO MERIDIONALE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SUD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CAMPANIA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NAPOLI RECAPITO SECONDIGLIANO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SUD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CAMPANIA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NAPOLI RECAPITO SOCCAVO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SUD RAM 1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CAMPANIA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NA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NAPOLI RECAPITO VOMERO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85431"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SUD RAM 2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CAMPANIA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>
                          <a:effectLst/>
                        </a:rPr>
                        <a:t>SA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700" u="none" strike="noStrike" dirty="0">
                          <a:effectLst/>
                        </a:rPr>
                        <a:t>SALERNO RECAPITO PARADISO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12" name="Titolo 1"/>
          <p:cNvSpPr>
            <a:spLocks noGrp="1"/>
          </p:cNvSpPr>
          <p:nvPr>
            <p:ph type="title"/>
          </p:nvPr>
        </p:nvSpPr>
        <p:spPr>
          <a:xfrm>
            <a:off x="278606" y="35496"/>
            <a:ext cx="8865393" cy="358951"/>
          </a:xfrm>
        </p:spPr>
        <p:txBody>
          <a:bodyPr/>
          <a:lstStyle/>
          <a:p>
            <a:r>
              <a:rPr lang="it-IT" kern="0" dirty="0">
                <a:solidFill>
                  <a:srgbClr val="0047A9"/>
                </a:solidFill>
              </a:rPr>
              <a:t>Elenco </a:t>
            </a:r>
            <a:r>
              <a:rPr lang="it-IT" kern="0" dirty="0" smtClean="0">
                <a:solidFill>
                  <a:srgbClr val="0047A9"/>
                </a:solidFill>
              </a:rPr>
              <a:t>131 Centri </a:t>
            </a:r>
            <a:r>
              <a:rPr lang="it-IT" kern="0" dirty="0">
                <a:solidFill>
                  <a:srgbClr val="0047A9"/>
                </a:solidFill>
              </a:rPr>
              <a:t>di Distribuzione </a:t>
            </a:r>
            <a:r>
              <a:rPr lang="it-IT" kern="0" dirty="0" smtClean="0">
                <a:solidFill>
                  <a:srgbClr val="0047A9"/>
                </a:solidFill>
              </a:rPr>
              <a:t>attualmente abilitati</a:t>
            </a:r>
            <a:endParaRPr lang="it-IT" dirty="0"/>
          </a:p>
        </p:txBody>
      </p:sp>
      <p:sp>
        <p:nvSpPr>
          <p:cNvPr id="13" name="Rettangolo 12"/>
          <p:cNvSpPr/>
          <p:nvPr/>
        </p:nvSpPr>
        <p:spPr>
          <a:xfrm>
            <a:off x="285748" y="363027"/>
            <a:ext cx="7877175" cy="286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685800">
              <a:lnSpc>
                <a:spcPct val="90000"/>
              </a:lnSpc>
              <a:spcBef>
                <a:spcPts val="750"/>
              </a:spcBef>
              <a:buClr>
                <a:srgbClr val="707173"/>
              </a:buClr>
              <a:buSzPct val="120000"/>
              <a:buFont typeface="Arial" panose="020B0604020202020204" pitchFamily="34" charset="0"/>
              <a:buNone/>
            </a:pPr>
            <a:r>
              <a:rPr lang="it-IT" sz="1400" cap="all" dirty="0">
                <a:solidFill>
                  <a:srgbClr val="0047BB"/>
                </a:solidFill>
              </a:rPr>
              <a:t>E potenzialmente interessati ad attività pomeridiane e il Sabato (2/2)</a:t>
            </a:r>
          </a:p>
        </p:txBody>
      </p:sp>
    </p:spTree>
    <p:extLst>
      <p:ext uri="{BB962C8B-B14F-4D97-AF65-F5344CB8AC3E}">
        <p14:creationId xmlns:p14="http://schemas.microsoft.com/office/powerpoint/2010/main" val="190633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78607" y="35496"/>
            <a:ext cx="8623196" cy="358951"/>
          </a:xfrm>
        </p:spPr>
        <p:txBody>
          <a:bodyPr/>
          <a:lstStyle/>
          <a:p>
            <a:r>
              <a:rPr lang="it-IT" kern="0" dirty="0" smtClean="0">
                <a:solidFill>
                  <a:srgbClr val="0047A9"/>
                </a:solidFill>
              </a:rPr>
              <a:t>ESTENSIONE 167 Centri </a:t>
            </a:r>
            <a:r>
              <a:rPr lang="it-IT" kern="0" dirty="0">
                <a:solidFill>
                  <a:srgbClr val="0047A9"/>
                </a:solidFill>
              </a:rPr>
              <a:t>di Distribuzione interessati </a:t>
            </a:r>
            <a:r>
              <a:rPr lang="it-IT" kern="0" dirty="0" smtClean="0">
                <a:solidFill>
                  <a:srgbClr val="0047A9"/>
                </a:solidFill>
              </a:rPr>
              <a:t>(1/4)</a:t>
            </a:r>
            <a:r>
              <a:rPr lang="it-IT" kern="0" dirty="0">
                <a:solidFill>
                  <a:srgbClr val="FF3300"/>
                </a:solidFill>
              </a:rPr>
              <a:t/>
            </a:r>
            <a:br>
              <a:rPr lang="it-IT" kern="0" dirty="0">
                <a:solidFill>
                  <a:srgbClr val="FF3300"/>
                </a:solidFill>
              </a:rPr>
            </a:b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285748" y="391602"/>
            <a:ext cx="8143877" cy="286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685800">
              <a:lnSpc>
                <a:spcPct val="90000"/>
              </a:lnSpc>
              <a:spcBef>
                <a:spcPts val="750"/>
              </a:spcBef>
              <a:buClr>
                <a:srgbClr val="707173"/>
              </a:buClr>
              <a:buSzPct val="120000"/>
              <a:buFont typeface="Arial" panose="020B0604020202020204" pitchFamily="34" charset="0"/>
              <a:buNone/>
            </a:pPr>
            <a:r>
              <a:rPr lang="it-IT" sz="1400" cap="all" dirty="0">
                <a:solidFill>
                  <a:srgbClr val="0047BB"/>
                </a:solidFill>
              </a:rPr>
              <a:t>Prossime attivazioni: potenzialmente interessati ad attività pomeridiane e il Sabato </a:t>
            </a: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0791498"/>
              </p:ext>
            </p:extLst>
          </p:nvPr>
        </p:nvGraphicFramePr>
        <p:xfrm>
          <a:off x="456702" y="964240"/>
          <a:ext cx="3664286" cy="216423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862185"/>
                <a:gridCol w="772533"/>
                <a:gridCol w="366238"/>
                <a:gridCol w="1663330"/>
              </a:tblGrid>
              <a:tr h="217579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Toscana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FI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EMPOLI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Toscana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AR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MONTEVARCHI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Toscana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FI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SESTO FIORENTINO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Toscana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PO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PRATO RECAPITO MARTINI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Toscana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AR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AREZZO RECAPITO MECENATE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Toscana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FI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SCANDICCI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Toscana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PO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PRATO RECAPITO DATINI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Toscana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LU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VIAREGGIO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Toscana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LI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LIVORNO RECAPITO MASI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Toscana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LI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PORTOFERRAIO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Toscana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LI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LIVORNO RECAPITO ROMITO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Umbria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TR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TERNI RECAPITO BRAMANTE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Umbria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PG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FOLIGNO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Umbria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PG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SPOLETO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Umbria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PG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CITTA' DI CASTELLO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Umbria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PG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GUBBIO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CENTRO 1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Umbria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PG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j-lt"/>
                        </a:rPr>
                        <a:t>PERUGIA RECAPITO OVEST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9331284"/>
              </p:ext>
            </p:extLst>
          </p:nvPr>
        </p:nvGraphicFramePr>
        <p:xfrm>
          <a:off x="4473991" y="955613"/>
          <a:ext cx="4316325" cy="162167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79273"/>
                <a:gridCol w="846334"/>
                <a:gridCol w="431408"/>
                <a:gridCol w="1959310"/>
              </a:tblGrid>
              <a:tr h="234832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NORD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Emilia Romagna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IMOLA RECAPITO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NORD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Emilia Romagna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 GIOVANNI IN PERSICETO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NORD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Emilia Romagna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SASSUOLO RECAPITO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NORD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Emilia Romagna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 GIORGIO DI PIANO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NORD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Emilia Romagna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CENTO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NORD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Emilia Romagna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FAENZA RECAPITO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NORD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Emilia Romagna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FC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FORLIMPOPOLI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NORD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Emilia Romagna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SCANDIANO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NORD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Emilia Romagna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PC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CASTEL SAN GIOVANNI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NORD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Emilia Romagna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CORREGGIO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NORD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Marche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MC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MACERATA RECAPITO PIEDIRIPA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NORD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Marche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PORTO SAN GIORGIO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NORD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Marche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ASCOLI PICENO RECAPITO LUCIANI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035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78607" y="35496"/>
            <a:ext cx="8623196" cy="358951"/>
          </a:xfrm>
        </p:spPr>
        <p:txBody>
          <a:bodyPr/>
          <a:lstStyle/>
          <a:p>
            <a:r>
              <a:rPr lang="it-IT" kern="0" dirty="0" smtClean="0">
                <a:solidFill>
                  <a:srgbClr val="0047A9"/>
                </a:solidFill>
              </a:rPr>
              <a:t>ESTENSIONE 167 Centri </a:t>
            </a:r>
            <a:r>
              <a:rPr lang="it-IT" kern="0" dirty="0">
                <a:solidFill>
                  <a:srgbClr val="0047A9"/>
                </a:solidFill>
              </a:rPr>
              <a:t>di Distribuzione interessati </a:t>
            </a:r>
            <a:r>
              <a:rPr lang="it-IT" kern="0" dirty="0" smtClean="0">
                <a:solidFill>
                  <a:srgbClr val="0047A9"/>
                </a:solidFill>
              </a:rPr>
              <a:t>(2/4)</a:t>
            </a:r>
            <a:r>
              <a:rPr lang="it-IT" kern="0" dirty="0">
                <a:solidFill>
                  <a:srgbClr val="FF3300"/>
                </a:solidFill>
              </a:rPr>
              <a:t/>
            </a:r>
            <a:br>
              <a:rPr lang="it-IT" kern="0" dirty="0">
                <a:solidFill>
                  <a:srgbClr val="FF3300"/>
                </a:solidFill>
              </a:rPr>
            </a:b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285748" y="391602"/>
            <a:ext cx="8143877" cy="286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685800">
              <a:lnSpc>
                <a:spcPct val="90000"/>
              </a:lnSpc>
              <a:spcBef>
                <a:spcPts val="750"/>
              </a:spcBef>
              <a:buClr>
                <a:srgbClr val="707173"/>
              </a:buClr>
              <a:buSzPct val="120000"/>
              <a:buFont typeface="Arial" panose="020B0604020202020204" pitchFamily="34" charset="0"/>
              <a:buNone/>
            </a:pPr>
            <a:r>
              <a:rPr lang="it-IT" sz="1400" cap="all" dirty="0">
                <a:solidFill>
                  <a:srgbClr val="0047BB"/>
                </a:solidFill>
              </a:rPr>
              <a:t>Prossime attivazioni: potenzialmente interessati ad attività pomeridiane e il Sabato </a:t>
            </a: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390165"/>
              </p:ext>
            </p:extLst>
          </p:nvPr>
        </p:nvGraphicFramePr>
        <p:xfrm>
          <a:off x="456702" y="964240"/>
          <a:ext cx="3664286" cy="3392515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862185"/>
                <a:gridCol w="772533"/>
                <a:gridCol w="366238"/>
                <a:gridCol w="1663330"/>
              </a:tblGrid>
              <a:tr h="217579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FORMIA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MENTANA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POMEZIA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VITERBO RECAPITO FERRONI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FROSINONE RECAPITO MASCAGNI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ANGUILLARA SABAZIA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RIETI RECAPITO GARIBALDI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LATINA RECAPITO MAMELI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GUIDONIA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COLLEFERRO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Abruzzo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TERAMO RECAPITO COLLE ATTERRATO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Abruzzo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CHIETI RECAPITO VIA PESCARA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Molise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ISERNIA RECAPITO XXIV MAGGIO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Molise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CB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CAMPOBASSO RECAPITO SAN GIOVANNI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QUARTU SANT'ELENA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TORTOLI'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CARBONIA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IGLESIAS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ORISTANO RECAPITO LIGURIA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SASSARI RECAPITO EST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 GAVINO MONREALE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NUORO RECAPITO CRISPI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OLBIA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SASSARI RECAPITO OVEST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SANLURI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TEMPIO PAUSANIA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3621962"/>
              </p:ext>
            </p:extLst>
          </p:nvPr>
        </p:nvGraphicFramePr>
        <p:xfrm>
          <a:off x="4473991" y="955613"/>
          <a:ext cx="4316325" cy="290183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79273"/>
                <a:gridCol w="846334"/>
                <a:gridCol w="431408"/>
                <a:gridCol w="1959310"/>
              </a:tblGrid>
              <a:tr h="234832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CREMA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CREMONA RECAPITO ALIGHIERI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SIZIANO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ABBIATEGRASSO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POZZO D'ADDA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OLGIATE COMASCO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MORBEGNO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LAVENO MOMBELLO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MENAGGIO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TIRANO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SONDRIO RECAPITO AGNEDA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LC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BARZANO'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LC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LECCO RECAPITO LAMARMORA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SESTO CALENDE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INDUNO OLONA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MONTICHIARI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REZZATO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MANTOVA RECAPITO NENNI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TREVIGLIO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PONTE SAN PIETRO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DALMINE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ALBINO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ZINGONIA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ROMANO DI LOMBARDIA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VALBREMBO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72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78607" y="35496"/>
            <a:ext cx="8623196" cy="358951"/>
          </a:xfrm>
        </p:spPr>
        <p:txBody>
          <a:bodyPr/>
          <a:lstStyle/>
          <a:p>
            <a:r>
              <a:rPr lang="it-IT" kern="0" dirty="0" smtClean="0">
                <a:solidFill>
                  <a:srgbClr val="0047A9"/>
                </a:solidFill>
              </a:rPr>
              <a:t>ESTENSIONE 167 Centri </a:t>
            </a:r>
            <a:r>
              <a:rPr lang="it-IT" kern="0" dirty="0">
                <a:solidFill>
                  <a:srgbClr val="0047A9"/>
                </a:solidFill>
              </a:rPr>
              <a:t>di Distribuzione interessati </a:t>
            </a:r>
            <a:r>
              <a:rPr lang="it-IT" kern="0" dirty="0" smtClean="0">
                <a:solidFill>
                  <a:srgbClr val="0047A9"/>
                </a:solidFill>
              </a:rPr>
              <a:t>(3/4)</a:t>
            </a:r>
            <a:r>
              <a:rPr lang="it-IT" kern="0" dirty="0">
                <a:solidFill>
                  <a:srgbClr val="FF3300"/>
                </a:solidFill>
              </a:rPr>
              <a:t/>
            </a:r>
            <a:br>
              <a:rPr lang="it-IT" kern="0" dirty="0">
                <a:solidFill>
                  <a:srgbClr val="FF3300"/>
                </a:solidFill>
              </a:rPr>
            </a:b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285748" y="391602"/>
            <a:ext cx="8143877" cy="286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685800">
              <a:lnSpc>
                <a:spcPct val="90000"/>
              </a:lnSpc>
              <a:spcBef>
                <a:spcPts val="750"/>
              </a:spcBef>
              <a:buClr>
                <a:srgbClr val="707173"/>
              </a:buClr>
              <a:buSzPct val="120000"/>
              <a:buFont typeface="Arial" panose="020B0604020202020204" pitchFamily="34" charset="0"/>
              <a:buNone/>
            </a:pPr>
            <a:r>
              <a:rPr lang="it-IT" sz="1400" cap="all" dirty="0">
                <a:solidFill>
                  <a:srgbClr val="0047BB"/>
                </a:solidFill>
              </a:rPr>
              <a:t>Prossime attivazioni: potenzialmente interessati ad attività pomeridiane e il Sabato </a:t>
            </a: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037384"/>
              </p:ext>
            </p:extLst>
          </p:nvPr>
        </p:nvGraphicFramePr>
        <p:xfrm>
          <a:off x="456702" y="964240"/>
          <a:ext cx="3766466" cy="3408173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862185"/>
                <a:gridCol w="1000980"/>
                <a:gridCol w="239971"/>
                <a:gridCol w="1663330"/>
              </a:tblGrid>
              <a:tr h="217579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BASSANO DEL GRAPPA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THIENE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TRISSINO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SCHIO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PD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MONSELICE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PD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ALBIGNASEGO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PD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CAMPODARSEGO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LONIGO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MIRANO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DOLO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ROVIGO RECAPITO POPOLO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FELTRE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CASTELFRANCO VENETO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ROVERETO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BOLZANO RECAPITO RESIA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BRUNICO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VILLAFRANCA DI VERONA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TRENTO RECAPITO DOGANA BIS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CAPRINO VERONESE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LEGNAGO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TRENTO RECAPITO DOGANA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 BONIFACIO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 MARTINO BUON ALBERGO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BUSSOLENGO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BOLZANO CDM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Friuli Venezia Giulia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PORDENONE RECAPITO SANTA CATERINA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Friuli Venezia Giulia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GORIZIA RECAPITO VERDI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6059313"/>
              </p:ext>
            </p:extLst>
          </p:nvPr>
        </p:nvGraphicFramePr>
        <p:xfrm>
          <a:off x="4473991" y="955613"/>
          <a:ext cx="4316325" cy="279515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79273"/>
                <a:gridCol w="846334"/>
                <a:gridCol w="431408"/>
                <a:gridCol w="1959310"/>
              </a:tblGrid>
              <a:tr h="234832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CHIERI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PINEROLO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CUNEO RECAPITO DE GASPERI BIS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ALBA 3 C.O.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ASTI RECAPITO DANTE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CUNEO RECAPITO DE GASPERI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VILLAFRANCA D'ASTI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Valle d'Aosta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AOSTA RECAPITO RIBITEL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Valle d'Aosta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AOSTA RECAPITO RIBITEL BIS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VB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DOMODOSSOLA RECAPITO MATTEOTTI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VB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INTRA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BIELLA RECAPITO MICCA BIS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POMBIA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VC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VERCELLI RECAPITO PIAZZA NOVARA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VC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BORGOSESIA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RAPALLO RECAPITO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 SPEZIA RECAPITO CRISPI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ALBENGA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IMPERIA RECAPITO SPONTONE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SAVONA RECAPITO MORO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ALESSANDRIA RECAPITO CURIEL BIS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IMPERIA RECAPITO SPONTONE BIS</a:t>
                      </a: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ALESSANDRIA RECAPITO CURIEL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622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78607" y="35496"/>
            <a:ext cx="8623196" cy="358951"/>
          </a:xfrm>
        </p:spPr>
        <p:txBody>
          <a:bodyPr/>
          <a:lstStyle/>
          <a:p>
            <a:r>
              <a:rPr lang="it-IT" kern="0" dirty="0" smtClean="0">
                <a:solidFill>
                  <a:srgbClr val="0047A9"/>
                </a:solidFill>
              </a:rPr>
              <a:t>ESTENSIONE 167 Centri </a:t>
            </a:r>
            <a:r>
              <a:rPr lang="it-IT" kern="0" dirty="0">
                <a:solidFill>
                  <a:srgbClr val="0047A9"/>
                </a:solidFill>
              </a:rPr>
              <a:t>di Distribuzione interessati </a:t>
            </a:r>
            <a:r>
              <a:rPr lang="it-IT" kern="0" dirty="0" smtClean="0">
                <a:solidFill>
                  <a:srgbClr val="0047A9"/>
                </a:solidFill>
              </a:rPr>
              <a:t>(4/4)</a:t>
            </a:r>
            <a:r>
              <a:rPr lang="it-IT" kern="0" dirty="0">
                <a:solidFill>
                  <a:srgbClr val="FF3300"/>
                </a:solidFill>
              </a:rPr>
              <a:t/>
            </a:r>
            <a:br>
              <a:rPr lang="it-IT" kern="0" dirty="0">
                <a:solidFill>
                  <a:srgbClr val="FF3300"/>
                </a:solidFill>
              </a:rPr>
            </a:b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285748" y="391602"/>
            <a:ext cx="8143877" cy="286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685800">
              <a:lnSpc>
                <a:spcPct val="90000"/>
              </a:lnSpc>
              <a:spcBef>
                <a:spcPts val="750"/>
              </a:spcBef>
              <a:buClr>
                <a:srgbClr val="707173"/>
              </a:buClr>
              <a:buSzPct val="120000"/>
              <a:buFont typeface="Arial" panose="020B0604020202020204" pitchFamily="34" charset="0"/>
              <a:buNone/>
            </a:pPr>
            <a:r>
              <a:rPr lang="it-IT" sz="1400" cap="all" dirty="0">
                <a:solidFill>
                  <a:srgbClr val="0047BB"/>
                </a:solidFill>
              </a:rPr>
              <a:t>Prossime attivazioni: potenzialmente interessati ad attività pomeridiane e il Sabato </a:t>
            </a: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5488842"/>
              </p:ext>
            </p:extLst>
          </p:nvPr>
        </p:nvGraphicFramePr>
        <p:xfrm>
          <a:off x="456702" y="964240"/>
          <a:ext cx="3766466" cy="1477178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862185"/>
                <a:gridCol w="950180"/>
                <a:gridCol w="290771"/>
                <a:gridCol w="1663330"/>
              </a:tblGrid>
              <a:tr h="217579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FOGGIA RECAPITO STAZIONE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TRANI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ANDRIA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BARLETTA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LECCE RECAPITO LEQUILE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TARANTO RECAPITO SUD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Basilicata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POTENZA RECAPITO GRIPPO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CASARANO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Basilicata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MATERA RECAPITO SCIENZA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BRINDISI RECAPITO CRISPI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TARANTO RECAPITO NORD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244669"/>
              </p:ext>
            </p:extLst>
          </p:nvPr>
        </p:nvGraphicFramePr>
        <p:xfrm>
          <a:off x="4473991" y="955613"/>
          <a:ext cx="4316325" cy="194171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79273"/>
                <a:gridCol w="846334"/>
                <a:gridCol w="431408"/>
                <a:gridCol w="1959310"/>
              </a:tblGrid>
              <a:tr h="234832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PORTO D'ISCHIA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POZZUOLI RECAPITO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MARANO DI NAPOLI RECAPITO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CAPRI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BENEVENTO RECAPITO COLONNA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CASERTA RECAPITO ELLITTICO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AVELLINO RECAPITO DE SANCTIS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AVERSA RECAPITO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Calabria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CATANZARO RECAPITO STAZIONE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Calabria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REGGIO CALABRIA RECAPITO SUD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Calabria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REGGIO CALABRIA RECAPITO NORD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Calabria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CROTONE RECAPITO PATERNOSTRO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Calabria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LAMEZIA TERME RECAPITO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Calabria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ROGES DI RENDE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Calabria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COSENZA RECAPITO VENETO</a:t>
                      </a:r>
                    </a:p>
                  </a:txBody>
                  <a:tcPr marL="0" marR="0" marT="0" marB="0" anchor="b"/>
                </a:tc>
              </a:tr>
              <a:tr h="96488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Calabria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VIBO VALENTIA RECAPITO RAZZA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7" name="Tabel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530376"/>
              </p:ext>
            </p:extLst>
          </p:nvPr>
        </p:nvGraphicFramePr>
        <p:xfrm>
          <a:off x="456702" y="3013173"/>
          <a:ext cx="3766466" cy="123250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862185"/>
                <a:gridCol w="950180"/>
                <a:gridCol w="290771"/>
                <a:gridCol w="1663330"/>
              </a:tblGrid>
              <a:tr h="217579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RAGUSA RECAPITO ERCOLANO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CALTANISSETTA RECAPITO LEONE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SIRACUSA RECAPITO PANAGIA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ENNA RECAPITO BARONESSA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MESSINA RECAPITO VIA OLIMPIA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MESSINA RECAPITO PISTUNINA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TP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TRAPANI RECAPITO PLATAMONE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AGRIGENTO RECAPITO SAN BENEDETTO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733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78607" y="35496"/>
            <a:ext cx="8623196" cy="358951"/>
          </a:xfrm>
        </p:spPr>
        <p:txBody>
          <a:bodyPr/>
          <a:lstStyle/>
          <a:p>
            <a:r>
              <a:rPr lang="it-IT" kern="0" dirty="0" smtClean="0">
                <a:solidFill>
                  <a:srgbClr val="0047A9"/>
                </a:solidFill>
              </a:rPr>
              <a:t>ESTENSIONE 349 Centri </a:t>
            </a:r>
            <a:r>
              <a:rPr lang="it-IT" kern="0" dirty="0">
                <a:solidFill>
                  <a:srgbClr val="0047A9"/>
                </a:solidFill>
              </a:rPr>
              <a:t>di Distribuzione interessati </a:t>
            </a:r>
            <a:r>
              <a:rPr lang="it-IT" kern="0" dirty="0" smtClean="0">
                <a:solidFill>
                  <a:srgbClr val="0047A9"/>
                </a:solidFill>
              </a:rPr>
              <a:t>(1/6)</a:t>
            </a:r>
            <a:r>
              <a:rPr lang="it-IT" kern="0" dirty="0">
                <a:solidFill>
                  <a:srgbClr val="FF3300"/>
                </a:solidFill>
              </a:rPr>
              <a:t/>
            </a:r>
            <a:br>
              <a:rPr lang="it-IT" kern="0" dirty="0">
                <a:solidFill>
                  <a:srgbClr val="FF3300"/>
                </a:solidFill>
              </a:rPr>
            </a:b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285748" y="391602"/>
            <a:ext cx="8143877" cy="286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685800">
              <a:lnSpc>
                <a:spcPct val="90000"/>
              </a:lnSpc>
              <a:spcBef>
                <a:spcPts val="750"/>
              </a:spcBef>
              <a:buClr>
                <a:srgbClr val="707173"/>
              </a:buClr>
              <a:buSzPct val="120000"/>
              <a:buFont typeface="Arial" panose="020B0604020202020204" pitchFamily="34" charset="0"/>
              <a:buNone/>
            </a:pPr>
            <a:r>
              <a:rPr lang="it-IT" sz="1400" cap="all" dirty="0">
                <a:solidFill>
                  <a:srgbClr val="0047BB"/>
                </a:solidFill>
              </a:rPr>
              <a:t>Periodo di picco: potenzialmente interessati ad attività pomeridiane e il Sabato </a:t>
            </a: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2721381"/>
              </p:ext>
            </p:extLst>
          </p:nvPr>
        </p:nvGraphicFramePr>
        <p:xfrm>
          <a:off x="456702" y="964240"/>
          <a:ext cx="3664286" cy="3652849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862185"/>
                <a:gridCol w="772533"/>
                <a:gridCol w="366238"/>
                <a:gridCol w="1663330"/>
              </a:tblGrid>
              <a:tr h="217579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1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SINALUNGA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1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BORGO SAN LORENZO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1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BAGNO A RIPOLI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1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POGGIBONSI A.D.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1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PONTASSIEVE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1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BARBERINO DI MUGELLO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1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TAVARNELLE VAL DI PESA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1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FIGLINE VALDARNO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1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ABBADIA SAN SALVATORE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1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BIBBIENA STAZIONE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1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CAMUCIA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1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SANSEPOLCRO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CAPANNORI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PIETRASANTA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SANTA CROCE SULL'ARNO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PIOMBINO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CASCINA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PONTEDERA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ORBETELLO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MS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AULLA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FOLLONICA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CECINA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Toscana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ROSIGNANO SOLVAY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Umbria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ORVIETO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Umbria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NARNI STAZIONE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Umbria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ASSISI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Umbria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MAGIONE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Umbria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TODI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Umbria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UMBERTIDE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1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Umbria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MARSCIANO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2710068"/>
              </p:ext>
            </p:extLst>
          </p:nvPr>
        </p:nvGraphicFramePr>
        <p:xfrm>
          <a:off x="4473991" y="955613"/>
          <a:ext cx="4316325" cy="471539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79273"/>
                <a:gridCol w="846334"/>
                <a:gridCol w="431408"/>
                <a:gridCol w="1959310"/>
              </a:tblGrid>
              <a:tr h="234832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96488">
                <a:tc>
                  <a:txBody>
                    <a:bodyPr/>
                    <a:lstStyle/>
                    <a:p>
                      <a:pPr marL="0" algn="l" defTabSz="685800" rtl="0" eaLnBrk="1" fontAlgn="b" latinLnBrk="0" hangingPunct="1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1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l" defTabSz="685800" rtl="0" eaLnBrk="1" fontAlgn="b" latinLnBrk="0" hangingPunct="1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l" defTabSz="685800" rtl="0" eaLnBrk="1" fontAlgn="b" latinLnBrk="0" hangingPunct="1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l" defTabSz="685800" rtl="0" eaLnBrk="1" fontAlgn="b" latinLnBrk="0" hangingPunct="1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FORMIGINE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1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VIGNOLA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1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BUDRIO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1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CASTELFRANCO EMILIA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1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CASALECCHIO DI RENO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1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MIRANDOLA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1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ANZOLA DELL'EMILIA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1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ZOLA PREDOSA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2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RN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SANT'ARCANGELO DI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RN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RICCIONE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2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FC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SAVIGNANO SUL RUBICONE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RN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CATTOLICA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LUGO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2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CERVIA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FC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CESENATICO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ARGENTA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COPPARO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CODIGORO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2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COMACCHIO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SALSOMAGGIORE TERME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BIBBIANO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PC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PODENZANO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COLLECCHIO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GUASTALLA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 SECONDO PARMENSE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NOVELLARA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PC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FIORENZUOLA D'ARDA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COLORNO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FORNOVO DI TARO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PILASTRO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3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Emilia Romagna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CASTELNOVO DI SOTTO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4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Marche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FANO RECAPITO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4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Marche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URBINO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4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Marche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 BENEDETTO DEL TRONTO RECAPITO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4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Marche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JESI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4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Marche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MC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 SEVERINO MARCHE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4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Marche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FABRIANO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4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Marche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OSIMO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4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Marche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FALCONARA MARITTIMA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4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Marche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MC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POTENZA PICENA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4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Marche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SENIGALLIA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  <a:tr h="1011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CENTRO NORD RAM 4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Marche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</a:t>
                      </a:r>
                      <a:endParaRPr lang="it-IT" sz="7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CORINALDO</a:t>
                      </a:r>
                      <a:endParaRPr lang="it-IT" sz="7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184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el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131247"/>
              </p:ext>
            </p:extLst>
          </p:nvPr>
        </p:nvGraphicFramePr>
        <p:xfrm>
          <a:off x="285748" y="1026540"/>
          <a:ext cx="4467407" cy="5260809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91750"/>
                <a:gridCol w="978227"/>
                <a:gridCol w="463752"/>
                <a:gridCol w="1933678"/>
              </a:tblGrid>
              <a:tr h="250167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>
                          <a:solidFill>
                            <a:schemeClr val="tx2"/>
                          </a:solidFill>
                          <a:effectLst/>
                        </a:rPr>
                        <a:t>PROV</a:t>
                      </a:r>
                      <a:endParaRPr lang="it-IT" sz="700" b="1" i="0" u="none" strike="noStrike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FIANO ROMANO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CIVITAVECCHIA RECAPITO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ALBANO LAZIALE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CIAMPINO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PONTECORVO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FIUMICINO RECAPITO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RONCIGLIONE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VELLETRI RECAPITO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POGGIO MIRTETO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TERRACINA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APRILIA RECAPITO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CIVITA CASTELLANA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LADISPOLI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TIVOLI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FRASCATI CENTRO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GROTTAFERRATA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CASSINO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MONTEFIASCONE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FERENTINO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TARQUINIA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ZAGAROLO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FONDI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SUBIACO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PRIVERNO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PALESTRINA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PALOMBARA SABINA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Lazio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SABAUDIA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Abruzzo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AQ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SULMONA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Abruzzo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MONTESILVANO SPIAGGIA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Abruzzo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VASTO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ASSEMINI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MONASTIR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ARZACHENA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PORTO TORRES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CAPOTERRA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ALGHERO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TERRALBA</a:t>
                      </a:r>
                    </a:p>
                  </a:txBody>
                  <a:tcPr marL="0" marR="0" marT="0" marB="0" anchor="b"/>
                </a:tc>
              </a:tr>
              <a:tr h="13185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CENTRO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Sardegna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SENORBI'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13" name="Titolo 1"/>
          <p:cNvSpPr>
            <a:spLocks noGrp="1"/>
          </p:cNvSpPr>
          <p:nvPr>
            <p:ph type="title"/>
          </p:nvPr>
        </p:nvSpPr>
        <p:spPr>
          <a:xfrm>
            <a:off x="278607" y="35496"/>
            <a:ext cx="8623196" cy="358951"/>
          </a:xfrm>
        </p:spPr>
        <p:txBody>
          <a:bodyPr/>
          <a:lstStyle/>
          <a:p>
            <a:r>
              <a:rPr lang="it-IT" kern="0" dirty="0" smtClean="0">
                <a:solidFill>
                  <a:srgbClr val="0047A9"/>
                </a:solidFill>
              </a:rPr>
              <a:t>ESTENSIONE </a:t>
            </a:r>
            <a:r>
              <a:rPr lang="it-IT" kern="0" dirty="0">
                <a:solidFill>
                  <a:srgbClr val="0047A9"/>
                </a:solidFill>
              </a:rPr>
              <a:t>349 </a:t>
            </a:r>
            <a:r>
              <a:rPr lang="it-IT" kern="0" dirty="0" smtClean="0">
                <a:solidFill>
                  <a:srgbClr val="0047A9"/>
                </a:solidFill>
              </a:rPr>
              <a:t>Centri </a:t>
            </a:r>
            <a:r>
              <a:rPr lang="it-IT" kern="0" dirty="0">
                <a:solidFill>
                  <a:srgbClr val="0047A9"/>
                </a:solidFill>
              </a:rPr>
              <a:t>di Distribuzione interessati </a:t>
            </a:r>
            <a:r>
              <a:rPr lang="it-IT" kern="0" dirty="0" smtClean="0">
                <a:solidFill>
                  <a:srgbClr val="0047A9"/>
                </a:solidFill>
              </a:rPr>
              <a:t>(2/6)</a:t>
            </a:r>
            <a:r>
              <a:rPr lang="it-IT" kern="0" dirty="0">
                <a:solidFill>
                  <a:srgbClr val="FF3300"/>
                </a:solidFill>
              </a:rPr>
              <a:t/>
            </a:r>
            <a:br>
              <a:rPr lang="it-IT" kern="0" dirty="0">
                <a:solidFill>
                  <a:srgbClr val="FF3300"/>
                </a:solidFill>
              </a:rPr>
            </a:br>
            <a:endParaRPr lang="it-IT" dirty="0"/>
          </a:p>
        </p:txBody>
      </p:sp>
      <p:sp>
        <p:nvSpPr>
          <p:cNvPr id="14" name="Rettangolo 13"/>
          <p:cNvSpPr/>
          <p:nvPr/>
        </p:nvSpPr>
        <p:spPr>
          <a:xfrm>
            <a:off x="285748" y="410652"/>
            <a:ext cx="7877175" cy="286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685800">
              <a:lnSpc>
                <a:spcPct val="90000"/>
              </a:lnSpc>
              <a:spcBef>
                <a:spcPts val="750"/>
              </a:spcBef>
              <a:buClr>
                <a:srgbClr val="707173"/>
              </a:buClr>
              <a:buSzPct val="120000"/>
              <a:buFont typeface="Arial" panose="020B0604020202020204" pitchFamily="34" charset="0"/>
              <a:buNone/>
            </a:pPr>
            <a:r>
              <a:rPr lang="it-IT" sz="1400" cap="all" dirty="0">
                <a:solidFill>
                  <a:srgbClr val="0047BB"/>
                </a:solidFill>
              </a:rPr>
              <a:t>Periodo di picco: potenzialmente interessati ad attività pomeridiane e il Sabato </a:t>
            </a:r>
          </a:p>
        </p:txBody>
      </p:sp>
    </p:spTree>
    <p:extLst>
      <p:ext uri="{BB962C8B-B14F-4D97-AF65-F5344CB8AC3E}">
        <p14:creationId xmlns:p14="http://schemas.microsoft.com/office/powerpoint/2010/main" val="300518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3609696"/>
              </p:ext>
            </p:extLst>
          </p:nvPr>
        </p:nvGraphicFramePr>
        <p:xfrm>
          <a:off x="304800" y="1007217"/>
          <a:ext cx="3699671" cy="4856573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7058"/>
                <a:gridCol w="764403"/>
                <a:gridCol w="362384"/>
                <a:gridCol w="1645826"/>
              </a:tblGrid>
              <a:tr h="269333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CASALPUSTERLENGO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PANDINO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SANT'ANGELO LODIGIANO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SORESINA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GARLASCO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MORTARA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VOGHERA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CASALMAGGIORE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CASTEGGIO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BELGIOIOSO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SEGRATE RECAPITO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VIMERCATE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GORGONZOLA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CASTANO PRIMO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ARCORE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MAGENTA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CERNUSCO SUL NAVIGLIO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BERNAREGGIO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COLOGNO MONZESE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LACCHIARELLA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LC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MERATE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TRADATE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LC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VALMADRERA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CROSIO DELLA VALLE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LC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CALOLZIOCORTE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LUINO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CANTU'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ERBA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SONDALO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CHIAVENNA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ASSO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LC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BELLANO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CREMNAGO DI INVERIGO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RIVOLTELLA DEL GARDA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NAVE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SALO'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VEROLANUOVA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BOARIO TERME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CHIARI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LUMEZZANE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PALAZZOLO SULL'OGLIO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LENO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ISEO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6" name="Tabel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6159677"/>
              </p:ext>
            </p:extLst>
          </p:nvPr>
        </p:nvGraphicFramePr>
        <p:xfrm>
          <a:off x="4665134" y="1007217"/>
          <a:ext cx="3699671" cy="2616293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7058"/>
                <a:gridCol w="764403"/>
                <a:gridCol w="362384"/>
                <a:gridCol w="1645826"/>
              </a:tblGrid>
              <a:tr h="269333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FRANCIACORTA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ROVATO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RONCADELLE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ORZINUOVI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GHEDI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BRENO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BAGNOLO MELLA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GARDONE VAL TROMPIA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EDOLO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VALSABBIA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SERIATE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CASTIGLIONE DELLE STIVIERE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GONZAGA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 PELLEGRINO TERME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CLUSONE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MARMIROLO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VIADANA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LOVERE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ASOLA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TRESCORE BALNEARIO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SARNICO</a:t>
                      </a:r>
                    </a:p>
                  </a:txBody>
                  <a:tcPr marL="0" marR="0" marT="0" marB="0" anchor="b"/>
                </a:tc>
              </a:tr>
              <a:tr h="106130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Lombardia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OSTIGLIA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7" name="Titolo 1"/>
          <p:cNvSpPr>
            <a:spLocks noGrp="1"/>
          </p:cNvSpPr>
          <p:nvPr>
            <p:ph type="title"/>
          </p:nvPr>
        </p:nvSpPr>
        <p:spPr>
          <a:xfrm>
            <a:off x="278607" y="35496"/>
            <a:ext cx="8623196" cy="358951"/>
          </a:xfrm>
        </p:spPr>
        <p:txBody>
          <a:bodyPr/>
          <a:lstStyle/>
          <a:p>
            <a:r>
              <a:rPr lang="it-IT" kern="0" dirty="0" smtClean="0">
                <a:solidFill>
                  <a:srgbClr val="0047A9"/>
                </a:solidFill>
              </a:rPr>
              <a:t>ESTENSIONE </a:t>
            </a:r>
            <a:r>
              <a:rPr lang="it-IT" kern="0" dirty="0">
                <a:solidFill>
                  <a:srgbClr val="0047A9"/>
                </a:solidFill>
              </a:rPr>
              <a:t>349 </a:t>
            </a:r>
            <a:r>
              <a:rPr lang="it-IT" kern="0" dirty="0" smtClean="0">
                <a:solidFill>
                  <a:srgbClr val="0047A9"/>
                </a:solidFill>
              </a:rPr>
              <a:t>Centri </a:t>
            </a:r>
            <a:r>
              <a:rPr lang="it-IT" kern="0" dirty="0">
                <a:solidFill>
                  <a:srgbClr val="0047A9"/>
                </a:solidFill>
              </a:rPr>
              <a:t>di Distribuzione interessati </a:t>
            </a:r>
            <a:r>
              <a:rPr lang="it-IT" kern="0" dirty="0" smtClean="0">
                <a:solidFill>
                  <a:srgbClr val="0047A9"/>
                </a:solidFill>
              </a:rPr>
              <a:t>(3/6)</a:t>
            </a:r>
            <a:r>
              <a:rPr lang="it-IT" kern="0" dirty="0">
                <a:solidFill>
                  <a:srgbClr val="FF3300"/>
                </a:solidFill>
              </a:rPr>
              <a:t/>
            </a:r>
            <a:br>
              <a:rPr lang="it-IT" kern="0" dirty="0">
                <a:solidFill>
                  <a:srgbClr val="FF3300"/>
                </a:solidFill>
              </a:rPr>
            </a:br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285748" y="410652"/>
            <a:ext cx="7877175" cy="286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685800">
              <a:lnSpc>
                <a:spcPct val="90000"/>
              </a:lnSpc>
              <a:spcBef>
                <a:spcPts val="750"/>
              </a:spcBef>
              <a:buClr>
                <a:srgbClr val="707173"/>
              </a:buClr>
              <a:buSzPct val="120000"/>
              <a:buFont typeface="Arial" panose="020B0604020202020204" pitchFamily="34" charset="0"/>
              <a:buNone/>
            </a:pPr>
            <a:r>
              <a:rPr lang="it-IT" sz="1400" cap="all" dirty="0">
                <a:solidFill>
                  <a:srgbClr val="0047BB"/>
                </a:solidFill>
              </a:rPr>
              <a:t>Periodo di picco : potenzialmente interessati ad attività pomeridiane e il Sabato </a:t>
            </a:r>
          </a:p>
        </p:txBody>
      </p:sp>
    </p:spTree>
    <p:extLst>
      <p:ext uri="{BB962C8B-B14F-4D97-AF65-F5344CB8AC3E}">
        <p14:creationId xmlns:p14="http://schemas.microsoft.com/office/powerpoint/2010/main" val="141175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5874108"/>
              </p:ext>
            </p:extLst>
          </p:nvPr>
        </p:nvGraphicFramePr>
        <p:xfrm>
          <a:off x="214835" y="964242"/>
          <a:ext cx="3986496" cy="4830696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7788"/>
                <a:gridCol w="1058710"/>
                <a:gridCol w="210107"/>
                <a:gridCol w="1789891"/>
              </a:tblGrid>
              <a:tr h="243456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PD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CONSELVE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PD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PIOVE DI SACCO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CAMISANO VICENTINO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MAROSTICA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VALDAGNO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CHIUPPANO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 DONA' DI PIAVE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CHIOGGIA RECAPITO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ERACLEA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ADRIA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PORTOGRUARO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OCCHIOBELLO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MONTEBELLUNA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CONEGLIANO RECAPITO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SPRESIANO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MOGLIANO VENETO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ODERZO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VITTORIO VENETO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RONCADE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VALDOBBIADENE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Veneto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PIEVE DI CADORE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CAVALESE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PERGINE VALSUGANA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MERANO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BRESSANONE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RIVA DEL GARDA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ORA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SILANDRO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TIONE DI TRENTO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BORGO VALSUGANA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CHIUSA ISARCO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MEZZOLOMBARDO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CLES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MALE'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LANA ADIGE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DOBBIACO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Trentino Alto Adige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VEZZANO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Friuli Venezia Giulia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GEMONA DEL FRIULI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Friuli Venezia Giulia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CERVIGNANO DEL FRIULI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Friuli Venezia Giulia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 VITO AL TAGLIAMENTO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Friuli Venezia Giulia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CIVIDALE DEL FRIULI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Friuli Venezia Giulia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SACILE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Friuli Venezia Giulia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 DANIELE DEL FRIULI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7" name="Tabel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1691580"/>
              </p:ext>
            </p:extLst>
          </p:nvPr>
        </p:nvGraphicFramePr>
        <p:xfrm>
          <a:off x="4498968" y="964242"/>
          <a:ext cx="3986496" cy="990216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7788"/>
                <a:gridCol w="1058710"/>
                <a:gridCol w="210107"/>
                <a:gridCol w="1789891"/>
              </a:tblGrid>
              <a:tr h="243456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Friuli Venezia Giulia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CODROIPO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Friuli Venezia Giulia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MONFALCONE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Friuli Venezia Giulia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LATISANA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Friuli Venezia Giulia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TOLMEZZO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Friuli Venezia Giulia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SPILIMBERGO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Friuli Venezia Giulia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MANIAGO</a:t>
                      </a:r>
                    </a:p>
                  </a:txBody>
                  <a:tcPr marL="0" marR="0" marT="0" marB="0" anchor="b"/>
                </a:tc>
              </a:tr>
              <a:tr h="988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 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Friuli Venezia Giulia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VILLA OPICINA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11" name="Titolo 1"/>
          <p:cNvSpPr>
            <a:spLocks noGrp="1"/>
          </p:cNvSpPr>
          <p:nvPr>
            <p:ph type="title"/>
          </p:nvPr>
        </p:nvSpPr>
        <p:spPr>
          <a:xfrm>
            <a:off x="278607" y="35496"/>
            <a:ext cx="8623196" cy="358951"/>
          </a:xfrm>
        </p:spPr>
        <p:txBody>
          <a:bodyPr/>
          <a:lstStyle/>
          <a:p>
            <a:r>
              <a:rPr lang="it-IT" kern="0" dirty="0" smtClean="0">
                <a:solidFill>
                  <a:srgbClr val="0047A9"/>
                </a:solidFill>
              </a:rPr>
              <a:t>ESTENSIONE </a:t>
            </a:r>
            <a:r>
              <a:rPr lang="it-IT" kern="0" dirty="0">
                <a:solidFill>
                  <a:srgbClr val="0047A9"/>
                </a:solidFill>
              </a:rPr>
              <a:t>349 </a:t>
            </a:r>
            <a:r>
              <a:rPr lang="it-IT" kern="0" dirty="0" smtClean="0">
                <a:solidFill>
                  <a:srgbClr val="0047A9"/>
                </a:solidFill>
              </a:rPr>
              <a:t>Centri </a:t>
            </a:r>
            <a:r>
              <a:rPr lang="it-IT" kern="0" dirty="0">
                <a:solidFill>
                  <a:srgbClr val="0047A9"/>
                </a:solidFill>
              </a:rPr>
              <a:t>di Distribuzione interessati </a:t>
            </a:r>
            <a:r>
              <a:rPr lang="it-IT" kern="0" dirty="0" smtClean="0">
                <a:solidFill>
                  <a:srgbClr val="0047A9"/>
                </a:solidFill>
              </a:rPr>
              <a:t>(4/6)</a:t>
            </a:r>
            <a:r>
              <a:rPr lang="it-IT" kern="0" dirty="0">
                <a:solidFill>
                  <a:srgbClr val="FF3300"/>
                </a:solidFill>
              </a:rPr>
              <a:t/>
            </a:r>
            <a:br>
              <a:rPr lang="it-IT" kern="0" dirty="0">
                <a:solidFill>
                  <a:srgbClr val="FF3300"/>
                </a:solidFill>
              </a:rPr>
            </a:br>
            <a:endParaRPr lang="it-IT" dirty="0"/>
          </a:p>
        </p:txBody>
      </p:sp>
      <p:sp>
        <p:nvSpPr>
          <p:cNvPr id="12" name="Rettangolo 11"/>
          <p:cNvSpPr/>
          <p:nvPr/>
        </p:nvSpPr>
        <p:spPr>
          <a:xfrm>
            <a:off x="285748" y="401127"/>
            <a:ext cx="7877175" cy="286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685800">
              <a:lnSpc>
                <a:spcPct val="90000"/>
              </a:lnSpc>
              <a:spcBef>
                <a:spcPts val="750"/>
              </a:spcBef>
              <a:buClr>
                <a:srgbClr val="707173"/>
              </a:buClr>
              <a:buSzPct val="120000"/>
              <a:buFont typeface="Arial" panose="020B0604020202020204" pitchFamily="34" charset="0"/>
              <a:buNone/>
            </a:pPr>
            <a:r>
              <a:rPr lang="it-IT" sz="1400" cap="all" dirty="0">
                <a:solidFill>
                  <a:srgbClr val="0047BB"/>
                </a:solidFill>
              </a:rPr>
              <a:t>Periodo di picco : potenzialmente interessati ad attività pomeridiane e il Sabato </a:t>
            </a:r>
          </a:p>
        </p:txBody>
      </p:sp>
    </p:spTree>
    <p:extLst>
      <p:ext uri="{BB962C8B-B14F-4D97-AF65-F5344CB8AC3E}">
        <p14:creationId xmlns:p14="http://schemas.microsoft.com/office/powerpoint/2010/main" val="30075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768577"/>
              </p:ext>
            </p:extLst>
          </p:nvPr>
        </p:nvGraphicFramePr>
        <p:xfrm>
          <a:off x="526208" y="946989"/>
          <a:ext cx="3643064" cy="470638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12813"/>
                <a:gridCol w="752724"/>
                <a:gridCol w="356847"/>
                <a:gridCol w="1620680"/>
              </a:tblGrid>
              <a:tr h="243461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PROV</a:t>
                      </a:r>
                      <a:endParaRPr lang="it-IT" sz="700" b="1" i="0" u="none" strike="noStrike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IVREA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ORBASSANO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CARMAGNOLA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RIVAROLO CANAVESE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LUSERNA SAN GIOVANNI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CALUSO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LANZO TORINESE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CHIVASSO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SUSA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AVIGLIANA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CASTELLAMONTE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CUORGNE'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GIAVENO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PEROSA ARGENTINA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SAN SEBASTIANO PO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SAVIGLIANO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MONDOVI' BREO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SALUZZO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BUSCA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FOSSANO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CANELLI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Valle d'Aosta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CHATILLON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Valle d'Aosta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VERRES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Valle d'Aosta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COURMAYEUR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CEVA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NIZZA MONFERRATO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GALLIATE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VC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SANTHIA'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VB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OMEGNA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BI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COSSATO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ARONA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SARZANA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SESTRI LEVANTE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CHIAVARI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CEPARANA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ARENZANO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GE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BUSALLA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NOVI LIGURE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IM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VENTIMIGLIA 2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IM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SANREMO RECAPITO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6" name="Tabel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48374"/>
              </p:ext>
            </p:extLst>
          </p:nvPr>
        </p:nvGraphicFramePr>
        <p:xfrm>
          <a:off x="4666408" y="946989"/>
          <a:ext cx="3643064" cy="135919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12813"/>
                <a:gridCol w="752724"/>
                <a:gridCol w="356847"/>
                <a:gridCol w="1620680"/>
              </a:tblGrid>
              <a:tr h="243461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PROV</a:t>
                      </a:r>
                      <a:endParaRPr lang="it-IT" sz="700" b="1" i="0" u="none" strike="noStrike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ALBISOLA SUPERIORE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TORTONA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ACQUI TERME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ALASSIO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CASALE MONFERRATO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VALENZA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Piemonte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OVADA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LOANO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PIETRA LIGURE</a:t>
                      </a:r>
                    </a:p>
                  </a:txBody>
                  <a:tcPr marL="0" marR="0" marT="0" marB="0" anchor="b"/>
                </a:tc>
              </a:tr>
              <a:tr h="111573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NORD OVEST RAM 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Liguria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CAIRO MONTENOTTE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7" name="Titolo 1"/>
          <p:cNvSpPr>
            <a:spLocks noGrp="1"/>
          </p:cNvSpPr>
          <p:nvPr>
            <p:ph type="title"/>
          </p:nvPr>
        </p:nvSpPr>
        <p:spPr>
          <a:xfrm>
            <a:off x="278607" y="35496"/>
            <a:ext cx="8623196" cy="358951"/>
          </a:xfrm>
        </p:spPr>
        <p:txBody>
          <a:bodyPr/>
          <a:lstStyle/>
          <a:p>
            <a:r>
              <a:rPr lang="it-IT" kern="0" dirty="0" smtClean="0">
                <a:solidFill>
                  <a:srgbClr val="0047A9"/>
                </a:solidFill>
              </a:rPr>
              <a:t>ESTENSIONE </a:t>
            </a:r>
            <a:r>
              <a:rPr lang="it-IT" kern="0" dirty="0">
                <a:solidFill>
                  <a:srgbClr val="0047A9"/>
                </a:solidFill>
              </a:rPr>
              <a:t>349 </a:t>
            </a:r>
            <a:r>
              <a:rPr lang="it-IT" kern="0" dirty="0" smtClean="0">
                <a:solidFill>
                  <a:srgbClr val="0047A9"/>
                </a:solidFill>
              </a:rPr>
              <a:t>Centri </a:t>
            </a:r>
            <a:r>
              <a:rPr lang="it-IT" kern="0" dirty="0">
                <a:solidFill>
                  <a:srgbClr val="0047A9"/>
                </a:solidFill>
              </a:rPr>
              <a:t>di Distribuzione interessati </a:t>
            </a:r>
            <a:r>
              <a:rPr lang="it-IT" kern="0" dirty="0" smtClean="0">
                <a:solidFill>
                  <a:srgbClr val="0047A9"/>
                </a:solidFill>
              </a:rPr>
              <a:t>(5/6)</a:t>
            </a:r>
            <a:r>
              <a:rPr lang="it-IT" kern="0" dirty="0">
                <a:solidFill>
                  <a:srgbClr val="FF3300"/>
                </a:solidFill>
              </a:rPr>
              <a:t/>
            </a:r>
            <a:br>
              <a:rPr lang="it-IT" kern="0" dirty="0">
                <a:solidFill>
                  <a:srgbClr val="FF3300"/>
                </a:solidFill>
              </a:rPr>
            </a:br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285748" y="410652"/>
            <a:ext cx="7877175" cy="286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685800">
              <a:lnSpc>
                <a:spcPct val="90000"/>
              </a:lnSpc>
              <a:spcBef>
                <a:spcPts val="750"/>
              </a:spcBef>
              <a:buClr>
                <a:srgbClr val="707173"/>
              </a:buClr>
              <a:buSzPct val="120000"/>
              <a:buFont typeface="Arial" panose="020B0604020202020204" pitchFamily="34" charset="0"/>
              <a:buNone/>
            </a:pPr>
            <a:r>
              <a:rPr lang="it-IT" sz="1400" cap="all" dirty="0">
                <a:solidFill>
                  <a:srgbClr val="0047BB"/>
                </a:solidFill>
              </a:rPr>
              <a:t>Periodo di picco : potenzialmente interessati ad attività pomeridiane e il Sabato </a:t>
            </a:r>
          </a:p>
        </p:txBody>
      </p:sp>
    </p:spTree>
    <p:extLst>
      <p:ext uri="{BB962C8B-B14F-4D97-AF65-F5344CB8AC3E}">
        <p14:creationId xmlns:p14="http://schemas.microsoft.com/office/powerpoint/2010/main" val="369235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7456952"/>
              </p:ext>
            </p:extLst>
          </p:nvPr>
        </p:nvGraphicFramePr>
        <p:xfrm>
          <a:off x="285748" y="998753"/>
          <a:ext cx="4070591" cy="414747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57786"/>
                <a:gridCol w="858193"/>
                <a:gridCol w="406847"/>
                <a:gridCol w="1847765"/>
              </a:tblGrid>
              <a:tr h="200319">
                <a:tc>
                  <a:txBody>
                    <a:bodyPr/>
                    <a:lstStyle/>
                    <a:p>
                      <a:pPr algn="l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ACQUAVIVA DELLE FONTI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PUTIGNANO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MONOPOLI CENTRO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FG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MANFREDONIA RECAPITO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FG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CERIGNOLA RECAPITO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FG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SAN SEVERO RECAPITO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ALTAMURA RECAPITO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BITONTO RECAPITO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CORATO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MOLFETTA RECAPITO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TRIGGIANO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NOICATTARO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CANOSA DI PUGLIA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FG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LUCERA CENTRO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GROTTAGLIE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MANDURIA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TRICASE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OSTUNI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COPERTINO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MESAGNE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GALATINA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MASSAFRA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CAMPI SALENTINA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Basilicata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VENOSA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NARDO'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GALLIPOLI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FRANCAVILLA FONTANA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FASANO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MAGLIE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MARTANO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Puglia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SAN PIETRO VERNOTICO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Basilicata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LAURIA INFERIORE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Basilicata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MT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POLICORO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Basilicata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SENISE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Basilicata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MT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MONTALBANO JONICO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Basilicata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PZ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VIGGIANO</a:t>
                      </a:r>
                    </a:p>
                  </a:txBody>
                  <a:tcPr marL="0" marR="0" marT="0" marB="0" anchor="b"/>
                </a:tc>
              </a:tr>
              <a:tr h="94594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SUD 1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Basilicata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MT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+mn-lt"/>
                        </a:rPr>
                        <a:t>FERRANDINA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6" name="Tabel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0942464"/>
              </p:ext>
            </p:extLst>
          </p:nvPr>
        </p:nvGraphicFramePr>
        <p:xfrm>
          <a:off x="4766043" y="1007371"/>
          <a:ext cx="3664286" cy="339416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62185"/>
                <a:gridCol w="772533"/>
                <a:gridCol w="366238"/>
                <a:gridCol w="1663330"/>
              </a:tblGrid>
              <a:tr h="183074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PORTICI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GIUGLIANO IN CAMPANIA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NOCERA SUPERIORE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SCAFATI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AGROPOLI</a:t>
                      </a:r>
                    </a:p>
                  </a:txBody>
                  <a:tcPr marL="0" marR="0" marT="0" marB="0" anchor="b"/>
                </a:tc>
              </a:tr>
              <a:tr h="119345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CAVA DEI TIRRENI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VALLO DELLA LUCANIA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TELESE TERME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MADDALONI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BN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PONTE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ALTAVILLA IRPINA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SANTA MARIA CAPUA VETERE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BATTIPAGLIA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PIEDIMONTE MATESE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SANT'ANGELO DEI LOMBARDI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MONDRAGONE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PIGNATARO MAGGIORE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SESSA AURUNCA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 CIPRIANO D'AVERSA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Campania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MARCIANISE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Calabria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ROSSANO STAZIONE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Calabria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CZ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SOVERATO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Calabria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SCALEA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Calabria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CASTROVILLARI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Calabria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AMANTEA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Calabria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PAOLA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RAM 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Calabria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CORIGLIANO CALABRO STAZIONE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7" name="Tabel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2438172"/>
              </p:ext>
            </p:extLst>
          </p:nvPr>
        </p:nvGraphicFramePr>
        <p:xfrm>
          <a:off x="4733673" y="4653287"/>
          <a:ext cx="3664286" cy="1213655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62185"/>
                <a:gridCol w="772533"/>
                <a:gridCol w="366238"/>
                <a:gridCol w="1663330"/>
              </a:tblGrid>
              <a:tr h="183074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AL RAM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REGIONE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PROV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CD</a:t>
                      </a:r>
                      <a:endParaRPr lang="it-IT" sz="700" b="1" i="0" u="none" strike="noStrike" dirty="0">
                        <a:solidFill>
                          <a:schemeClr val="tx2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 smtClean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1</a:t>
                      </a:r>
                      <a:endParaRPr lang="it-IT" sz="700" b="0" i="0" u="none" strike="noStrike" dirty="0">
                        <a:solidFill>
                          <a:srgbClr val="706F6E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GIARRE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ACIREALE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PATERNO'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ACI SANT'ANTONIO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MILAZZO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SR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LENTINI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BAGHERIA RECAPITO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TP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ALCAMO</a:t>
                      </a:r>
                    </a:p>
                  </a:txBody>
                  <a:tcPr marL="0" marR="0" marT="0" marB="0" anchor="b"/>
                </a:tc>
              </a:tr>
              <a:tr h="114509"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 2 RAM 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Sicilia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700" b="0" i="0" u="none" strike="noStrike" dirty="0">
                          <a:solidFill>
                            <a:srgbClr val="706F6E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CARINI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13" name="Titolo 1"/>
          <p:cNvSpPr>
            <a:spLocks noGrp="1"/>
          </p:cNvSpPr>
          <p:nvPr>
            <p:ph type="title"/>
          </p:nvPr>
        </p:nvSpPr>
        <p:spPr>
          <a:xfrm>
            <a:off x="278607" y="35496"/>
            <a:ext cx="8623196" cy="358951"/>
          </a:xfrm>
        </p:spPr>
        <p:txBody>
          <a:bodyPr/>
          <a:lstStyle/>
          <a:p>
            <a:r>
              <a:rPr lang="it-IT" kern="0" dirty="0" smtClean="0">
                <a:solidFill>
                  <a:srgbClr val="0047A9"/>
                </a:solidFill>
              </a:rPr>
              <a:t>ESTENSIONE </a:t>
            </a:r>
            <a:r>
              <a:rPr lang="it-IT" kern="0" dirty="0">
                <a:solidFill>
                  <a:srgbClr val="0047A9"/>
                </a:solidFill>
              </a:rPr>
              <a:t>349 </a:t>
            </a:r>
            <a:r>
              <a:rPr lang="it-IT" kern="0" dirty="0" smtClean="0">
                <a:solidFill>
                  <a:srgbClr val="0047A9"/>
                </a:solidFill>
              </a:rPr>
              <a:t>Centri </a:t>
            </a:r>
            <a:r>
              <a:rPr lang="it-IT" kern="0" dirty="0">
                <a:solidFill>
                  <a:srgbClr val="0047A9"/>
                </a:solidFill>
              </a:rPr>
              <a:t>di Distribuzione interessati </a:t>
            </a:r>
            <a:r>
              <a:rPr lang="it-IT" kern="0" dirty="0" smtClean="0">
                <a:solidFill>
                  <a:srgbClr val="0047A9"/>
                </a:solidFill>
              </a:rPr>
              <a:t>(6/6)</a:t>
            </a:r>
            <a:r>
              <a:rPr lang="it-IT" kern="0" dirty="0">
                <a:solidFill>
                  <a:srgbClr val="FF3300"/>
                </a:solidFill>
              </a:rPr>
              <a:t/>
            </a:r>
            <a:br>
              <a:rPr lang="it-IT" kern="0" dirty="0">
                <a:solidFill>
                  <a:srgbClr val="FF3300"/>
                </a:solidFill>
              </a:rPr>
            </a:br>
            <a:endParaRPr lang="it-IT" dirty="0"/>
          </a:p>
        </p:txBody>
      </p:sp>
      <p:sp>
        <p:nvSpPr>
          <p:cNvPr id="14" name="Rettangolo 13"/>
          <p:cNvSpPr/>
          <p:nvPr/>
        </p:nvSpPr>
        <p:spPr>
          <a:xfrm>
            <a:off x="285748" y="429702"/>
            <a:ext cx="7877175" cy="286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685800">
              <a:lnSpc>
                <a:spcPct val="90000"/>
              </a:lnSpc>
              <a:spcBef>
                <a:spcPts val="750"/>
              </a:spcBef>
              <a:buClr>
                <a:srgbClr val="707173"/>
              </a:buClr>
              <a:buSzPct val="120000"/>
              <a:buFont typeface="Arial" panose="020B0604020202020204" pitchFamily="34" charset="0"/>
              <a:buNone/>
            </a:pPr>
            <a:r>
              <a:rPr lang="it-IT" sz="1400" cap="all" dirty="0">
                <a:solidFill>
                  <a:srgbClr val="0047BB"/>
                </a:solidFill>
              </a:rPr>
              <a:t>Periodo di picco : potenzialmente interessati ad attività pomeridiane e il Sabato </a:t>
            </a:r>
          </a:p>
        </p:txBody>
      </p:sp>
    </p:spTree>
    <p:extLst>
      <p:ext uri="{BB962C8B-B14F-4D97-AF65-F5344CB8AC3E}">
        <p14:creationId xmlns:p14="http://schemas.microsoft.com/office/powerpoint/2010/main" val="1670303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Tema Poste">
  <a:themeElements>
    <a:clrScheme name="Poste">
      <a:dk1>
        <a:srgbClr val="706F6F"/>
      </a:dk1>
      <a:lt1>
        <a:sysClr val="window" lastClr="FFFFFF"/>
      </a:lt1>
      <a:dk2>
        <a:srgbClr val="0047BB"/>
      </a:dk2>
      <a:lt2>
        <a:srgbClr val="E7E6E6"/>
      </a:lt2>
      <a:accent1>
        <a:srgbClr val="EEDC00"/>
      </a:accent1>
      <a:accent2>
        <a:srgbClr val="0047BB"/>
      </a:accent2>
      <a:accent3>
        <a:srgbClr val="706F6F"/>
      </a:accent3>
      <a:accent4>
        <a:srgbClr val="C0C0C0"/>
      </a:accent4>
      <a:accent5>
        <a:srgbClr val="00B0F0"/>
      </a:accent5>
      <a:accent6>
        <a:srgbClr val="0070C0"/>
      </a:accent6>
      <a:hlink>
        <a:srgbClr val="0047BB"/>
      </a:hlink>
      <a:folHlink>
        <a:srgbClr val="002060"/>
      </a:folHlink>
    </a:clrScheme>
    <a:fontScheme name="Pos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Tema Poste" id="{0A4B8638-53E6-4A94-8E22-F8D99DB4BEB6}" vid="{4DA813B9-AA7B-4999-BBA6-A0FC37714231}"/>
    </a:ext>
  </a:extLst>
</a:theme>
</file>

<file path=ppt/theme/theme2.xml><?xml version="1.0" encoding="utf-8"?>
<a:theme xmlns:a="http://schemas.openxmlformats.org/drawingml/2006/main" name="2_Tema Poste">
  <a:themeElements>
    <a:clrScheme name="Poste">
      <a:dk1>
        <a:srgbClr val="706F6F"/>
      </a:dk1>
      <a:lt1>
        <a:sysClr val="window" lastClr="FFFFFF"/>
      </a:lt1>
      <a:dk2>
        <a:srgbClr val="0047BB"/>
      </a:dk2>
      <a:lt2>
        <a:srgbClr val="E7E6E6"/>
      </a:lt2>
      <a:accent1>
        <a:srgbClr val="EEDC00"/>
      </a:accent1>
      <a:accent2>
        <a:srgbClr val="0047BB"/>
      </a:accent2>
      <a:accent3>
        <a:srgbClr val="706F6F"/>
      </a:accent3>
      <a:accent4>
        <a:srgbClr val="C0C0C0"/>
      </a:accent4>
      <a:accent5>
        <a:srgbClr val="00B0F0"/>
      </a:accent5>
      <a:accent6>
        <a:srgbClr val="0070C0"/>
      </a:accent6>
      <a:hlink>
        <a:srgbClr val="0047BB"/>
      </a:hlink>
      <a:folHlink>
        <a:srgbClr val="002060"/>
      </a:folHlink>
    </a:clrScheme>
    <a:fontScheme name="Pos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Tema Poste" id="{0A4B8638-53E6-4A94-8E22-F8D99DB4BEB6}" vid="{4DA813B9-AA7B-4999-BBA6-A0FC37714231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5483</Words>
  <Application>Microsoft Office PowerPoint</Application>
  <PresentationFormat>Presentazione su schermo (4:3)</PresentationFormat>
  <Paragraphs>2715</Paragraphs>
  <Slides>13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2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6" baseType="lpstr">
      <vt:lpstr>Tema Poste</vt:lpstr>
      <vt:lpstr>2_Tema Poste</vt:lpstr>
      <vt:lpstr>Diapositiva think-cell</vt:lpstr>
      <vt:lpstr> Accordo 4 agosto 2017 – Allegato 3 RECAPITO E LAVORAZIONI INTERNE</vt:lpstr>
      <vt:lpstr>Elenco 131 Centri di Distribuzione attualmente abilitati</vt:lpstr>
      <vt:lpstr>Elenco 131 Centri di Distribuzione attualmente abilitati</vt:lpstr>
      <vt:lpstr>ESTENSIONE 167 Centri di Distribuzione interessati (1/4) </vt:lpstr>
      <vt:lpstr>ESTENSIONE 167 Centri di Distribuzione interessati (2/4) </vt:lpstr>
      <vt:lpstr>ESTENSIONE 167 Centri di Distribuzione interessati (3/4) </vt:lpstr>
      <vt:lpstr>ESTENSIONE 167 Centri di Distribuzione interessati (4/4) </vt:lpstr>
      <vt:lpstr>ESTENSIONE 349 Centri di Distribuzione interessati (1/6) </vt:lpstr>
      <vt:lpstr>ESTENSIONE 349 Centri di Distribuzione interessati (2/6) </vt:lpstr>
      <vt:lpstr>ESTENSIONE 349 Centri di Distribuzione interessati (3/6) </vt:lpstr>
      <vt:lpstr>ESTENSIONE 349 Centri di Distribuzione interessati (4/6) </vt:lpstr>
      <vt:lpstr>ESTENSIONE 349 Centri di Distribuzione interessati (5/6) </vt:lpstr>
      <vt:lpstr>ESTENSIONE 349 Centri di Distribuzione interessati (6/6) </vt:lpstr>
    </vt:vector>
  </TitlesOfParts>
  <Company>Poste Italiane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Accordo XXX – Allegato 1 SMISTAMENTO</dc:title>
  <dc:creator>Poste Italiane</dc:creator>
  <cp:lastModifiedBy>Admin</cp:lastModifiedBy>
  <cp:revision>8</cp:revision>
  <cp:lastPrinted>2017-07-24T18:54:32Z</cp:lastPrinted>
  <dcterms:created xsi:type="dcterms:W3CDTF">2017-07-24T17:40:23Z</dcterms:created>
  <dcterms:modified xsi:type="dcterms:W3CDTF">2017-08-08T10:28:20Z</dcterms:modified>
</cp:coreProperties>
</file>